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318" r:id="rId2"/>
    <p:sldId id="317" r:id="rId3"/>
    <p:sldId id="30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3" r:id="rId18"/>
    <p:sldId id="270" r:id="rId19"/>
    <p:sldId id="271" r:id="rId20"/>
    <p:sldId id="272" r:id="rId21"/>
    <p:sldId id="273" r:id="rId22"/>
    <p:sldId id="274" r:id="rId23"/>
    <p:sldId id="275" r:id="rId24"/>
    <p:sldId id="277" r:id="rId25"/>
    <p:sldId id="278" r:id="rId26"/>
    <p:sldId id="279" r:id="rId27"/>
    <p:sldId id="280" r:id="rId28"/>
    <p:sldId id="281" r:id="rId29"/>
    <p:sldId id="282" r:id="rId30"/>
    <p:sldId id="284" r:id="rId31"/>
    <p:sldId id="285" r:id="rId32"/>
    <p:sldId id="286" r:id="rId33"/>
    <p:sldId id="287" r:id="rId34"/>
    <p:sldId id="301" r:id="rId35"/>
    <p:sldId id="302" r:id="rId36"/>
    <p:sldId id="303" r:id="rId37"/>
    <p:sldId id="304" r:id="rId38"/>
    <p:sldId id="306" r:id="rId39"/>
    <p:sldId id="308" r:id="rId40"/>
    <p:sldId id="309" r:id="rId41"/>
    <p:sldId id="310" r:id="rId42"/>
    <p:sldId id="311" r:id="rId43"/>
    <p:sldId id="312" r:id="rId44"/>
    <p:sldId id="313" r:id="rId45"/>
    <p:sldId id="314" r:id="rId46"/>
    <p:sldId id="315" r:id="rId47"/>
    <p:sldId id="294" r:id="rId48"/>
    <p:sldId id="297" r:id="rId49"/>
    <p:sldId id="298" r:id="rId50"/>
    <p:sldId id="29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CCFF"/>
    <a:srgbClr val="800000"/>
    <a:srgbClr val="1F2DAD"/>
    <a:srgbClr val="BFC309"/>
    <a:srgbClr val="8A800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2C9FA-C607-4798-9B3E-0DA7EAD2DD02}" type="datetimeFigureOut">
              <a:rPr lang="en-US" smtClean="0"/>
              <a:pPr/>
              <a:t>12/26/2013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05A8F-6642-4B87-BB84-A51D3DCC53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05A8F-6642-4B87-BB84-A51D3DCC53F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5F6A65-12A1-41D8-BDD7-6B9360A46288}" type="datetimeFigureOut">
              <a:rPr lang="en-US" smtClean="0"/>
              <a:pPr/>
              <a:t>12/26/2013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7EFC8E2-7B93-44A0-A722-3DBD730486A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F6A65-12A1-41D8-BDD7-6B9360A46288}" type="datetimeFigureOut">
              <a:rPr lang="en-US" smtClean="0"/>
              <a:pPr/>
              <a:t>12/26/2013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FC8E2-7B93-44A0-A722-3DBD730486A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F6A65-12A1-41D8-BDD7-6B9360A46288}" type="datetimeFigureOut">
              <a:rPr lang="en-US" smtClean="0"/>
              <a:pPr/>
              <a:t>12/26/2013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FC8E2-7B93-44A0-A722-3DBD730486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5F6A65-12A1-41D8-BDD7-6B9360A46288}" type="datetimeFigureOut">
              <a:rPr lang="en-US" smtClean="0"/>
              <a:pPr/>
              <a:t>12/26/2013</a:t>
            </a:fld>
            <a:endParaRPr lang="en-US" dirty="0"/>
          </a:p>
        </p:txBody>
      </p:sp>
      <p:sp>
        <p:nvSpPr>
          <p:cNvPr id="9" name="Slide Number Placeholder 8"/>
          <p:cNvSpPr>
            <a:spLocks noGrp="1"/>
          </p:cNvSpPr>
          <p:nvPr>
            <p:ph type="sldNum" sz="quarter" idx="15"/>
          </p:nvPr>
        </p:nvSpPr>
        <p:spPr/>
        <p:txBody>
          <a:bodyPr rtlCol="0"/>
          <a:lstStyle/>
          <a:p>
            <a:fld id="{67EFC8E2-7B93-44A0-A722-3DBD730486AA}"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5F6A65-12A1-41D8-BDD7-6B9360A46288}" type="datetimeFigureOut">
              <a:rPr lang="en-US" smtClean="0"/>
              <a:pPr/>
              <a:t>12/26/2013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7EFC8E2-7B93-44A0-A722-3DBD730486A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5F6A65-12A1-41D8-BDD7-6B9360A46288}" type="datetimeFigureOut">
              <a:rPr lang="en-US" smtClean="0"/>
              <a:pPr/>
              <a:t>12/26/2013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FC8E2-7B93-44A0-A722-3DBD730486AA}"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5F6A65-12A1-41D8-BDD7-6B9360A46288}" type="datetimeFigureOut">
              <a:rPr lang="en-US" smtClean="0"/>
              <a:pPr/>
              <a:t>12/26/2013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EFC8E2-7B93-44A0-A722-3DBD730486AA}"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5F6A65-12A1-41D8-BDD7-6B9360A46288}" type="datetimeFigureOut">
              <a:rPr lang="en-US" smtClean="0"/>
              <a:pPr/>
              <a:t>12/26/2013</a:t>
            </a:fld>
            <a:endParaRPr lang="en-US" dirty="0"/>
          </a:p>
        </p:txBody>
      </p:sp>
      <p:sp>
        <p:nvSpPr>
          <p:cNvPr id="7" name="Slide Number Placeholder 6"/>
          <p:cNvSpPr>
            <a:spLocks noGrp="1"/>
          </p:cNvSpPr>
          <p:nvPr>
            <p:ph type="sldNum" sz="quarter" idx="11"/>
          </p:nvPr>
        </p:nvSpPr>
        <p:spPr/>
        <p:txBody>
          <a:bodyPr rtlCol="0"/>
          <a:lstStyle/>
          <a:p>
            <a:fld id="{67EFC8E2-7B93-44A0-A722-3DBD730486AA}"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F6A65-12A1-41D8-BDD7-6B9360A46288}" type="datetimeFigureOut">
              <a:rPr lang="en-US" smtClean="0"/>
              <a:pPr/>
              <a:t>12/26/2013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EFC8E2-7B93-44A0-A722-3DBD730486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5F6A65-12A1-41D8-BDD7-6B9360A46288}" type="datetimeFigureOut">
              <a:rPr lang="en-US" smtClean="0"/>
              <a:pPr/>
              <a:t>12/26/2013</a:t>
            </a:fld>
            <a:endParaRPr lang="en-US" dirty="0"/>
          </a:p>
        </p:txBody>
      </p:sp>
      <p:sp>
        <p:nvSpPr>
          <p:cNvPr id="22" name="Slide Number Placeholder 21"/>
          <p:cNvSpPr>
            <a:spLocks noGrp="1"/>
          </p:cNvSpPr>
          <p:nvPr>
            <p:ph type="sldNum" sz="quarter" idx="15"/>
          </p:nvPr>
        </p:nvSpPr>
        <p:spPr/>
        <p:txBody>
          <a:bodyPr rtlCol="0"/>
          <a:lstStyle/>
          <a:p>
            <a:fld id="{67EFC8E2-7B93-44A0-A722-3DBD730486AA}"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5F6A65-12A1-41D8-BDD7-6B9360A46288}" type="datetimeFigureOut">
              <a:rPr lang="en-US" smtClean="0"/>
              <a:pPr/>
              <a:t>12/26/2013</a:t>
            </a:fld>
            <a:endParaRPr lang="en-US" dirty="0"/>
          </a:p>
        </p:txBody>
      </p:sp>
      <p:sp>
        <p:nvSpPr>
          <p:cNvPr id="18" name="Slide Number Placeholder 17"/>
          <p:cNvSpPr>
            <a:spLocks noGrp="1"/>
          </p:cNvSpPr>
          <p:nvPr>
            <p:ph type="sldNum" sz="quarter" idx="11"/>
          </p:nvPr>
        </p:nvSpPr>
        <p:spPr/>
        <p:txBody>
          <a:bodyPr rtlCol="0"/>
          <a:lstStyle/>
          <a:p>
            <a:fld id="{67EFC8E2-7B93-44A0-A722-3DBD730486AA}"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5F6A65-12A1-41D8-BDD7-6B9360A46288}" type="datetimeFigureOut">
              <a:rPr lang="en-US" smtClean="0"/>
              <a:pPr/>
              <a:t>12/26/2013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7EFC8E2-7B93-44A0-A722-3DBD730486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Human_factors" TargetMode="External"/><Relationship Id="rId3" Type="http://schemas.openxmlformats.org/officeDocument/2006/relationships/hyperlink" Target="http://en.wikipedia.org/wiki/Pavement_engineering" TargetMode="External"/><Relationship Id="rId7" Type="http://schemas.openxmlformats.org/officeDocument/2006/relationships/hyperlink" Target="http://en.wikipedia.org/wiki/Urban_planning" TargetMode="External"/><Relationship Id="rId2" Type="http://schemas.openxmlformats.org/officeDocument/2006/relationships/hyperlink" Target="http://en.wikipedia.org/wiki/Transport_engineering" TargetMode="External"/><Relationship Id="rId1" Type="http://schemas.openxmlformats.org/officeDocument/2006/relationships/slideLayout" Target="../slideLayouts/slideLayout2.xml"/><Relationship Id="rId6" Type="http://schemas.openxmlformats.org/officeDocument/2006/relationships/hyperlink" Target="http://en.wikipedia.org/wiki/Transportation_planning" TargetMode="External"/><Relationship Id="rId5" Type="http://schemas.openxmlformats.org/officeDocument/2006/relationships/hyperlink" Target="http://en.wikipedia.org/wiki/Highway_engineering" TargetMode="External"/><Relationship Id="rId4" Type="http://schemas.openxmlformats.org/officeDocument/2006/relationships/hyperlink" Target="http://en.wikipedia.org/wiki/Bicycle_transportation_engineer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685800" y="457200"/>
            <a:ext cx="8534400" cy="1901825"/>
          </a:xfrm>
        </p:spPr>
        <p:txBody>
          <a:bodyPr>
            <a:normAutofit fontScale="90000"/>
          </a:bodyPr>
          <a:lstStyle/>
          <a:p>
            <a:pPr algn="ctr"/>
            <a:r>
              <a:rPr lang="en-US" sz="3200" smtClean="0"/>
              <a:t>VADODARA INSTITUTE OF ENGINEERING</a:t>
            </a:r>
            <a:br>
              <a:rPr lang="en-US" sz="3200" smtClean="0"/>
            </a:br>
            <a:r>
              <a:rPr lang="en-US" sz="3200" smtClean="0"/>
              <a:t/>
            </a:r>
            <a:br>
              <a:rPr lang="en-US" sz="3200" smtClean="0"/>
            </a:br>
            <a:r>
              <a:rPr lang="en-US" sz="3200" smtClean="0"/>
              <a:t>Institute Code : 080</a:t>
            </a:r>
            <a:endParaRPr lang="en-IN" sz="3200" smtClean="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026" name="Object 1"/>
          <p:cNvGraphicFramePr>
            <a:graphicFrameLocks noChangeAspect="1"/>
          </p:cNvGraphicFramePr>
          <p:nvPr/>
        </p:nvGraphicFramePr>
        <p:xfrm>
          <a:off x="3581400" y="3394075"/>
          <a:ext cx="2706688" cy="2822575"/>
        </p:xfrm>
        <a:graphic>
          <a:graphicData uri="http://schemas.openxmlformats.org/presentationml/2006/ole">
            <p:oleObj spid="_x0000_s1026" r:id="rId3" imgW="2955646" imgH="3066898" progId="">
              <p:embed/>
            </p:oleObj>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xmaster.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Road ways</a:t>
            </a:r>
            <a:endParaRPr lang="en-US" dirty="0"/>
          </a:p>
        </p:txBody>
      </p:sp>
      <p:sp>
        <p:nvSpPr>
          <p:cNvPr id="3" name="Content Placeholder 2"/>
          <p:cNvSpPr>
            <a:spLocks noGrp="1"/>
          </p:cNvSpPr>
          <p:nvPr>
            <p:ph sz="quarter" idx="1"/>
          </p:nvPr>
        </p:nvSpPr>
        <p:spPr>
          <a:xfrm>
            <a:off x="838200" y="1984248"/>
            <a:ext cx="7467600" cy="4873752"/>
          </a:xfrm>
        </p:spPr>
        <p:txBody>
          <a:bodyPr/>
          <a:lstStyle/>
          <a:p>
            <a:pPr algn="just"/>
            <a:r>
              <a:rPr lang="en-US" b="1" dirty="0" smtClean="0">
                <a:solidFill>
                  <a:schemeClr val="bg1"/>
                </a:solidFill>
              </a:rPr>
              <a:t>All the roads do not cater for the same amount of a traffic volume or intensity.</a:t>
            </a:r>
          </a:p>
          <a:p>
            <a:pPr algn="just"/>
            <a:r>
              <a:rPr lang="en-US" b="1" dirty="0" smtClean="0">
                <a:solidFill>
                  <a:schemeClr val="bg1"/>
                </a:solidFill>
              </a:rPr>
              <a:t>The roads are classified as per traffic volume, tonnage of road transported, location and function.</a:t>
            </a:r>
          </a:p>
          <a:p>
            <a:pPr algn="just">
              <a:buNone/>
            </a:pPr>
            <a:r>
              <a:rPr lang="en-US" b="1" dirty="0" smtClean="0">
                <a:solidFill>
                  <a:schemeClr val="bg1"/>
                </a:solidFill>
              </a:rPr>
              <a:t>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development in India</a:t>
            </a:r>
            <a:endParaRPr lang="en-US" dirty="0"/>
          </a:p>
        </p:txBody>
      </p:sp>
      <p:sp>
        <p:nvSpPr>
          <p:cNvPr id="3" name="Content Placeholder 2"/>
          <p:cNvSpPr>
            <a:spLocks noGrp="1"/>
          </p:cNvSpPr>
          <p:nvPr>
            <p:ph sz="quarter" idx="1"/>
          </p:nvPr>
        </p:nvSpPr>
        <p:spPr/>
        <p:txBody>
          <a:bodyPr/>
          <a:lstStyle/>
          <a:p>
            <a:pPr algn="just"/>
            <a:r>
              <a:rPr lang="en-US" dirty="0" smtClean="0"/>
              <a:t>For proper planning of road network in India a conference of a chief engineers was held at Nagpur in 1943.</a:t>
            </a:r>
          </a:p>
          <a:p>
            <a:pPr algn="just"/>
            <a:r>
              <a:rPr lang="en-US" dirty="0" smtClean="0"/>
              <a:t>One by one three 20 years road development programs for were planned for India</a:t>
            </a:r>
          </a:p>
          <a:p>
            <a:pPr algn="just"/>
            <a:r>
              <a:rPr lang="en-US" dirty="0" smtClean="0">
                <a:solidFill>
                  <a:srgbClr val="FF0000"/>
                </a:solidFill>
              </a:rPr>
              <a:t> Nagpur road plans-1943-63.</a:t>
            </a:r>
          </a:p>
          <a:p>
            <a:pPr algn="just"/>
            <a:r>
              <a:rPr lang="en-US" dirty="0" smtClean="0">
                <a:solidFill>
                  <a:srgbClr val="FF0000"/>
                </a:solidFill>
              </a:rPr>
              <a:t>Bombay road plans- 1961-81.</a:t>
            </a:r>
          </a:p>
          <a:p>
            <a:pPr algn="just"/>
            <a:r>
              <a:rPr lang="en-US" dirty="0" err="1" smtClean="0">
                <a:solidFill>
                  <a:srgbClr val="FF0000"/>
                </a:solidFill>
              </a:rPr>
              <a:t>Lucknow</a:t>
            </a:r>
            <a:r>
              <a:rPr lang="en-US" dirty="0" smtClean="0">
                <a:solidFill>
                  <a:srgbClr val="FF0000"/>
                </a:solidFill>
              </a:rPr>
              <a:t> road plans-1981-2001</a:t>
            </a:r>
          </a:p>
          <a:p>
            <a:pPr algn="just"/>
            <a:endParaRPr lang="en-US" dirty="0" smtClean="0">
              <a:solidFill>
                <a:srgbClr val="FF0000"/>
              </a:solidFill>
            </a:endParaRPr>
          </a:p>
          <a:p>
            <a:pPr algn="just"/>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1F2DAD"/>
                </a:solidFill>
              </a:rPr>
              <a:t>Classification of roads according to position in national network of roads</a:t>
            </a:r>
            <a:endParaRPr lang="en-US" b="1" u="sng" dirty="0">
              <a:solidFill>
                <a:srgbClr val="1F2DAD"/>
              </a:solidFill>
            </a:endParaRPr>
          </a:p>
        </p:txBody>
      </p:sp>
      <p:sp>
        <p:nvSpPr>
          <p:cNvPr id="3" name="Content Placeholder 2"/>
          <p:cNvSpPr>
            <a:spLocks noGrp="1"/>
          </p:cNvSpPr>
          <p:nvPr>
            <p:ph sz="quarter" idx="1"/>
          </p:nvPr>
        </p:nvSpPr>
        <p:spPr/>
        <p:txBody>
          <a:bodyPr/>
          <a:lstStyle/>
          <a:p>
            <a:pPr algn="just"/>
            <a:r>
              <a:rPr lang="en-US" dirty="0" smtClean="0"/>
              <a:t>National highways: They are main highways running through the length and breath of the nation connecting major ports foreign high ways, states &amp; other local roads. </a:t>
            </a:r>
          </a:p>
          <a:p>
            <a:pPr algn="just"/>
            <a:r>
              <a:rPr lang="en-US" dirty="0" smtClean="0"/>
              <a:t>State high ways: They are arterials roads of a state connecting up with a national high ways of adjacent state &amp; important cities with in state and district.</a:t>
            </a:r>
          </a:p>
          <a:p>
            <a:pPr algn="just"/>
            <a:r>
              <a:rPr lang="en-US" dirty="0" smtClean="0"/>
              <a:t>Major district road: They are the important roads with in the district serving areas of production and markets or with highways of a district.</a:t>
            </a:r>
          </a:p>
          <a:p>
            <a:pPr algn="just">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4800600"/>
          </a:xfrm>
        </p:spPr>
        <p:txBody>
          <a:bodyPr/>
          <a:lstStyle/>
          <a:p>
            <a:r>
              <a:rPr lang="en-US" dirty="0" smtClean="0"/>
              <a:t>Other district roads  : They are the roads serving rural area, market centers, </a:t>
            </a:r>
            <a:r>
              <a:rPr lang="en-US" dirty="0" err="1" smtClean="0"/>
              <a:t>taluka</a:t>
            </a:r>
            <a:r>
              <a:rPr lang="en-US" dirty="0" smtClean="0"/>
              <a:t> &amp; other main roads.</a:t>
            </a:r>
          </a:p>
          <a:p>
            <a:r>
              <a:rPr lang="en-US" dirty="0" smtClean="0"/>
              <a:t>Village roads: They are the roads connecting villages or group of villages with each other to the nearest road of a higher category.</a:t>
            </a:r>
            <a:endParaRPr lang="en-US" dirty="0"/>
          </a:p>
        </p:txBody>
      </p:sp>
      <p:pic>
        <p:nvPicPr>
          <p:cNvPr id="1026" name="Picture 2" descr="H:\transportation.gif"/>
          <p:cNvPicPr>
            <a:picLocks noChangeAspect="1" noChangeArrowheads="1"/>
          </p:cNvPicPr>
          <p:nvPr/>
        </p:nvPicPr>
        <p:blipFill>
          <a:blip r:embed="rId2"/>
          <a:srcRect/>
          <a:stretch>
            <a:fillRect/>
          </a:stretch>
        </p:blipFill>
        <p:spPr bwMode="auto">
          <a:xfrm>
            <a:off x="228600" y="3124200"/>
            <a:ext cx="7924800"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road ways</a:t>
            </a:r>
            <a:endParaRPr lang="en-US" dirty="0"/>
          </a:p>
        </p:txBody>
      </p:sp>
      <p:sp>
        <p:nvSpPr>
          <p:cNvPr id="3" name="Content Placeholder 2"/>
          <p:cNvSpPr>
            <a:spLocks noGrp="1"/>
          </p:cNvSpPr>
          <p:nvPr>
            <p:ph sz="quarter" idx="1"/>
          </p:nvPr>
        </p:nvSpPr>
        <p:spPr/>
        <p:txBody>
          <a:bodyPr/>
          <a:lstStyle/>
          <a:p>
            <a:r>
              <a:rPr lang="en-US" dirty="0" smtClean="0"/>
              <a:t>Road ways has maximum flexibility for travel with reference to route, direction, time and speed of travel.</a:t>
            </a:r>
          </a:p>
          <a:p>
            <a:r>
              <a:rPr lang="en-US" dirty="0" smtClean="0"/>
              <a:t>Road ways serve feeder system of railways, airways and waterways.</a:t>
            </a:r>
          </a:p>
          <a:p>
            <a:r>
              <a:rPr lang="en-US" dirty="0" smtClean="0"/>
              <a:t>For short distance travel road transport saves time.</a:t>
            </a:r>
          </a:p>
          <a:p>
            <a:r>
              <a:rPr lang="en-US" dirty="0" smtClean="0"/>
              <a:t>Transportation to the interior parts , rural areas is convenient by the roads way.</a:t>
            </a:r>
          </a:p>
          <a:p>
            <a:r>
              <a:rPr lang="en-US" dirty="0" smtClean="0"/>
              <a:t>Roadways provide door to door service .</a:t>
            </a:r>
          </a:p>
          <a:p>
            <a:r>
              <a:rPr lang="en-US" dirty="0" smtClean="0"/>
              <a:t>Roadways are cheaper than rail ,water and air carrier.</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roadways</a:t>
            </a:r>
            <a:endParaRPr lang="en-US" dirty="0"/>
          </a:p>
        </p:txBody>
      </p:sp>
      <p:sp>
        <p:nvSpPr>
          <p:cNvPr id="3" name="Content Placeholder 2"/>
          <p:cNvSpPr>
            <a:spLocks noGrp="1"/>
          </p:cNvSpPr>
          <p:nvPr>
            <p:ph sz="quarter" idx="1"/>
          </p:nvPr>
        </p:nvSpPr>
        <p:spPr/>
        <p:txBody>
          <a:bodyPr/>
          <a:lstStyle/>
          <a:p>
            <a:r>
              <a:rPr lang="en-US" dirty="0" smtClean="0"/>
              <a:t>Passenger and goods carrying capacity is low compared to railways and waterways.</a:t>
            </a:r>
          </a:p>
          <a:p>
            <a:r>
              <a:rPr lang="en-US" dirty="0" smtClean="0"/>
              <a:t>Speed is low compared to railways and airways. Suitable for small distance .</a:t>
            </a:r>
          </a:p>
          <a:p>
            <a:r>
              <a:rPr lang="en-US" dirty="0" smtClean="0"/>
              <a:t>Maintenance of roadways should be regular otherwise comfort and safety is less.</a:t>
            </a:r>
          </a:p>
          <a:p>
            <a:r>
              <a:rPr lang="en-US" dirty="0" smtClean="0"/>
              <a:t>Uncomfortable and uneconomical for long distance travel.</a:t>
            </a:r>
          </a:p>
          <a:p>
            <a:r>
              <a:rPr lang="en-US" dirty="0" smtClean="0"/>
              <a:t>Number of accidents are high.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smtClean="0">
                <a:solidFill>
                  <a:srgbClr val="00B0F0"/>
                </a:solidFill>
              </a:rPr>
              <a:t>Railways</a:t>
            </a:r>
            <a:endParaRPr lang="en-US" b="1" dirty="0">
              <a:solidFill>
                <a:srgbClr val="00B0F0"/>
              </a:solidFill>
            </a:endParaRPr>
          </a:p>
        </p:txBody>
      </p:sp>
      <p:sp>
        <p:nvSpPr>
          <p:cNvPr id="3" name="Content Placeholder 2"/>
          <p:cNvSpPr>
            <a:spLocks noGrp="1"/>
          </p:cNvSpPr>
          <p:nvPr>
            <p:ph sz="quarter" idx="1"/>
          </p:nvPr>
        </p:nvSpPr>
        <p:spPr/>
        <p:txBody>
          <a:bodyPr>
            <a:noAutofit/>
          </a:bodyPr>
          <a:lstStyle/>
          <a:p>
            <a:pPr algn="just"/>
            <a:r>
              <a:rPr lang="en-US" dirty="0" smtClean="0"/>
              <a:t>Railways can handle large number of passengers through coaches containing train movement on rails.</a:t>
            </a:r>
          </a:p>
          <a:p>
            <a:r>
              <a:rPr lang="en-US" dirty="0" smtClean="0"/>
              <a:t>Railways can transport </a:t>
            </a:r>
            <a:r>
              <a:rPr lang="en-US" dirty="0" err="1" smtClean="0"/>
              <a:t>tonnes</a:t>
            </a:r>
            <a:r>
              <a:rPr lang="en-US" dirty="0" smtClean="0"/>
              <a:t> of goods perishable and non-perishable for long distance through closed and open wagons containing goods of train movement on rails.</a:t>
            </a:r>
          </a:p>
          <a:p>
            <a:r>
              <a:rPr lang="en-US" dirty="0" smtClean="0"/>
              <a:t>Railways can be used by definite type of vehicles only it can carry out transportation on fixed routes between fixed stations.</a:t>
            </a:r>
          </a:p>
          <a:p>
            <a:r>
              <a:rPr lang="en-US" dirty="0" smtClean="0"/>
              <a:t>There is no flexibility of route, stoppage or vehicles.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New-Delhi-Railway-Station_lightboxA_918x612_Ministry-of-Railways.jpg"/>
          <p:cNvPicPr>
            <a:picLocks noGrp="1" noChangeAspect="1" noChangeArrowheads="1"/>
          </p:cNvPicPr>
          <p:nvPr>
            <p:ph sz="quarter" idx="1"/>
          </p:nvPr>
        </p:nvPicPr>
        <p:blipFill>
          <a:blip r:embed="rId2"/>
          <a:srcRect/>
          <a:stretch>
            <a:fillRect/>
          </a:stretch>
        </p:blipFill>
        <p:spPr bwMode="auto">
          <a:xfrm>
            <a:off x="0" y="1"/>
            <a:ext cx="9144000" cy="6858000"/>
          </a:xfrm>
          <a:prstGeom prst="rect">
            <a:avLst/>
          </a:prstGeom>
          <a:noFill/>
        </p:spPr>
      </p:pic>
      <p:pic>
        <p:nvPicPr>
          <p:cNvPr id="7170" name="Picture 2" descr="H:\railway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style.rotation</p:attrName>
                                        </p:attrNameLst>
                                      </p:cBhvr>
                                      <p:tavLst>
                                        <p:tav tm="0">
                                          <p:val>
                                            <p:fltVal val="90"/>
                                          </p:val>
                                        </p:tav>
                                        <p:tav tm="100000">
                                          <p:val>
                                            <p:fltVal val="0"/>
                                          </p:val>
                                        </p:tav>
                                      </p:tavLst>
                                    </p:anim>
                                    <p:animEffect transition="in" filter="fade">
                                      <p:cBhvr>
                                        <p:cTn id="10" dur="3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ipe(down)">
                                      <p:cBhvr>
                                        <p:cTn id="15" dur="870">
                                          <p:stCondLst>
                                            <p:cond delay="0"/>
                                          </p:stCondLst>
                                        </p:cTn>
                                        <p:tgtEl>
                                          <p:spTgt spid="7170"/>
                                        </p:tgtEl>
                                      </p:cBhvr>
                                    </p:animEffect>
                                    <p:anim calcmode="lin" valueType="num">
                                      <p:cBhvr>
                                        <p:cTn id="16" dur="2733"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7170"/>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7170"/>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7170"/>
                                        </p:tgtEl>
                                        <p:attrNameLst>
                                          <p:attrName>ppt_y</p:attrName>
                                        </p:attrNameLst>
                                      </p:cBhvr>
                                      <p:tavLst>
                                        <p:tav tm="0" fmla="#ppt_y-sin(pi*$)/81">
                                          <p:val>
                                            <p:fltVal val="0"/>
                                          </p:val>
                                        </p:tav>
                                        <p:tav tm="100000">
                                          <p:val>
                                            <p:fltVal val="1"/>
                                          </p:val>
                                        </p:tav>
                                      </p:tavLst>
                                    </p:anim>
                                    <p:animScale>
                                      <p:cBhvr>
                                        <p:cTn id="21" dur="39">
                                          <p:stCondLst>
                                            <p:cond delay="975"/>
                                          </p:stCondLst>
                                        </p:cTn>
                                        <p:tgtEl>
                                          <p:spTgt spid="7170"/>
                                        </p:tgtEl>
                                      </p:cBhvr>
                                      <p:to x="100000" y="60000"/>
                                    </p:animScale>
                                    <p:animScale>
                                      <p:cBhvr>
                                        <p:cTn id="22" dur="249" decel="50000">
                                          <p:stCondLst>
                                            <p:cond delay="1014"/>
                                          </p:stCondLst>
                                        </p:cTn>
                                        <p:tgtEl>
                                          <p:spTgt spid="7170"/>
                                        </p:tgtEl>
                                      </p:cBhvr>
                                      <p:to x="100000" y="100000"/>
                                    </p:animScale>
                                    <p:animScale>
                                      <p:cBhvr>
                                        <p:cTn id="23" dur="39">
                                          <p:stCondLst>
                                            <p:cond delay="1968"/>
                                          </p:stCondLst>
                                        </p:cTn>
                                        <p:tgtEl>
                                          <p:spTgt spid="7170"/>
                                        </p:tgtEl>
                                      </p:cBhvr>
                                      <p:to x="100000" y="80000"/>
                                    </p:animScale>
                                    <p:animScale>
                                      <p:cBhvr>
                                        <p:cTn id="24" dur="249" decel="50000">
                                          <p:stCondLst>
                                            <p:cond delay="2007"/>
                                          </p:stCondLst>
                                        </p:cTn>
                                        <p:tgtEl>
                                          <p:spTgt spid="7170"/>
                                        </p:tgtEl>
                                      </p:cBhvr>
                                      <p:to x="100000" y="100000"/>
                                    </p:animScale>
                                    <p:animScale>
                                      <p:cBhvr>
                                        <p:cTn id="25" dur="39">
                                          <p:stCondLst>
                                            <p:cond delay="2463"/>
                                          </p:stCondLst>
                                        </p:cTn>
                                        <p:tgtEl>
                                          <p:spTgt spid="7170"/>
                                        </p:tgtEl>
                                      </p:cBhvr>
                                      <p:to x="100000" y="90000"/>
                                    </p:animScale>
                                    <p:animScale>
                                      <p:cBhvr>
                                        <p:cTn id="26" dur="249" decel="50000">
                                          <p:stCondLst>
                                            <p:cond delay="2502"/>
                                          </p:stCondLst>
                                        </p:cTn>
                                        <p:tgtEl>
                                          <p:spTgt spid="7170"/>
                                        </p:tgtEl>
                                      </p:cBhvr>
                                      <p:to x="100000" y="100000"/>
                                    </p:animScale>
                                    <p:animScale>
                                      <p:cBhvr>
                                        <p:cTn id="27" dur="39">
                                          <p:stCondLst>
                                            <p:cond delay="2712"/>
                                          </p:stCondLst>
                                        </p:cTn>
                                        <p:tgtEl>
                                          <p:spTgt spid="7170"/>
                                        </p:tgtEl>
                                      </p:cBhvr>
                                      <p:to x="100000" y="95000"/>
                                    </p:animScale>
                                    <p:animScale>
                                      <p:cBhvr>
                                        <p:cTn id="28" dur="249" decel="50000">
                                          <p:stCondLst>
                                            <p:cond delay="2751"/>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20762"/>
          </a:xfrm>
        </p:spPr>
        <p:txBody>
          <a:bodyPr/>
          <a:lstStyle/>
          <a:p>
            <a:r>
              <a:rPr lang="en-US" dirty="0" smtClean="0"/>
              <a:t>Advantages  of railways</a:t>
            </a:r>
            <a:endParaRPr lang="en-US" dirty="0"/>
          </a:p>
        </p:txBody>
      </p:sp>
      <p:sp>
        <p:nvSpPr>
          <p:cNvPr id="3" name="Content Placeholder 2"/>
          <p:cNvSpPr>
            <a:spLocks noGrp="1"/>
          </p:cNvSpPr>
          <p:nvPr>
            <p:ph sz="quarter" idx="1"/>
          </p:nvPr>
        </p:nvSpPr>
        <p:spPr>
          <a:xfrm>
            <a:off x="381000" y="1447800"/>
            <a:ext cx="7467600" cy="5791200"/>
          </a:xfrm>
        </p:spPr>
        <p:txBody>
          <a:bodyPr>
            <a:normAutofit lnSpcReduction="10000"/>
          </a:bodyPr>
          <a:lstStyle/>
          <a:p>
            <a:r>
              <a:rPr lang="en-US" dirty="0" smtClean="0"/>
              <a:t>It facilitates long distance travel and transport of bulky goods which are not easily transported through motor vehicles. </a:t>
            </a:r>
          </a:p>
          <a:p>
            <a:r>
              <a:rPr lang="en-US" dirty="0" smtClean="0"/>
              <a:t>It is a quick and more regular form of transport because it helps in the transportation of goods with speed and certainty. </a:t>
            </a:r>
          </a:p>
          <a:p>
            <a:r>
              <a:rPr lang="en-US" dirty="0" smtClean="0"/>
              <a:t>It helps in the industrialization process of a country by easy transportation of coal and raw-materials at a cheaper rate. </a:t>
            </a:r>
          </a:p>
          <a:p>
            <a:r>
              <a:rPr lang="en-US" dirty="0" smtClean="0"/>
              <a:t>It helps in the quick movement of goods from one place to another at the time of emergencies like famines and scarcity. </a:t>
            </a:r>
          </a:p>
          <a:p>
            <a:r>
              <a:rPr lang="en-US" dirty="0" smtClean="0"/>
              <a:t>Railway is the safest form of transport. The chances of accidents and breakdown of railways are minimum as compared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a:t>
            </a:r>
            <a:r>
              <a:rPr lang="en-US" smtClean="0"/>
              <a:t>of railways </a:t>
            </a:r>
            <a:endParaRPr lang="en-US" dirty="0"/>
          </a:p>
        </p:txBody>
      </p:sp>
      <p:sp>
        <p:nvSpPr>
          <p:cNvPr id="3" name="Content Placeholder 2"/>
          <p:cNvSpPr>
            <a:spLocks noGrp="1"/>
          </p:cNvSpPr>
          <p:nvPr>
            <p:ph sz="quarter" idx="1"/>
          </p:nvPr>
        </p:nvSpPr>
        <p:spPr/>
        <p:txBody>
          <a:bodyPr/>
          <a:lstStyle/>
          <a:p>
            <a:r>
              <a:rPr lang="en-US" dirty="0" smtClean="0"/>
              <a:t>The passengers and goods transported by trains can be loaded and unloaded from stations and yards only . They are dependent on roadways to reach to station or yard and to desired points .</a:t>
            </a:r>
          </a:p>
          <a:p>
            <a:r>
              <a:rPr lang="en-US" dirty="0" smtClean="0"/>
              <a:t>Maintenance cost is high.</a:t>
            </a:r>
          </a:p>
          <a:p>
            <a:r>
              <a:rPr lang="en-US" dirty="0" smtClean="0"/>
              <a:t>The trains run as per schedule. Their arrival and departure time is fix.</a:t>
            </a:r>
          </a:p>
          <a:p>
            <a:r>
              <a:rPr lang="en-US" dirty="0" smtClean="0"/>
              <a:t>Definite vehicles can only run on railways.</a:t>
            </a:r>
          </a:p>
          <a:p>
            <a:r>
              <a:rPr lang="en-US" dirty="0" smtClean="0"/>
              <a:t>Accident cause high loss.</a:t>
            </a:r>
          </a:p>
          <a:p>
            <a:r>
              <a:rPr lang="en-US" dirty="0" smtClean="0"/>
              <a:t>Initial construction cost of railway stations , platforms, tracks, trains etc. is high.</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313613" cy="1447800"/>
          </a:xfrm>
        </p:spPr>
        <p:txBody>
          <a:bodyPr>
            <a:normAutofit/>
          </a:bodyP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odoni MT Black" pitchFamily="18" charset="0"/>
              </a:rPr>
              <a:t>TRANSPORTATION </a:t>
            </a:r>
            <a:b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odoni MT Black" pitchFamily="18" charset="0"/>
              </a:rPr>
            </a:b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odoni MT Black" pitchFamily="18" charset="0"/>
              </a:rPr>
              <a:t>ENGINEERING</a:t>
            </a:r>
            <a:endParaRPr lang="en-IN" sz="4400" dirty="0">
              <a:solidFill>
                <a:schemeClr val="tx1">
                  <a:lumMod val="50000"/>
                </a:schemeClr>
              </a:solidFill>
            </a:endParaRPr>
          </a:p>
        </p:txBody>
      </p:sp>
      <p:sp>
        <p:nvSpPr>
          <p:cNvPr id="4099" name="Content Placeholder 2"/>
          <p:cNvSpPr>
            <a:spLocks noGrp="1"/>
          </p:cNvSpPr>
          <p:nvPr>
            <p:ph idx="1"/>
          </p:nvPr>
        </p:nvSpPr>
        <p:spPr>
          <a:xfrm>
            <a:off x="533400" y="3505200"/>
            <a:ext cx="7848600" cy="2819400"/>
          </a:xfrm>
        </p:spPr>
        <p:txBody>
          <a:bodyPr>
            <a:normAutofit/>
          </a:bodyPr>
          <a:lstStyle/>
          <a:p>
            <a:pPr>
              <a:buFont typeface="Wingdings" pitchFamily="2" charset="2"/>
              <a:buNone/>
            </a:pPr>
            <a:r>
              <a:rPr lang="en-US" sz="1600" dirty="0" smtClean="0"/>
              <a:t>Name and enrollment no. :</a:t>
            </a:r>
            <a:r>
              <a:rPr lang="en-US" sz="1600" dirty="0" err="1" smtClean="0"/>
              <a:t>Nimkar</a:t>
            </a:r>
            <a:r>
              <a:rPr lang="en-US" sz="1600" dirty="0" smtClean="0"/>
              <a:t> </a:t>
            </a:r>
            <a:r>
              <a:rPr lang="en-US" sz="1600" dirty="0" err="1" smtClean="0"/>
              <a:t>Sagar</a:t>
            </a:r>
            <a:r>
              <a:rPr lang="en-US" sz="1600" dirty="0" smtClean="0"/>
              <a:t> 130800119045</a:t>
            </a:r>
          </a:p>
          <a:p>
            <a:pPr>
              <a:buFont typeface="Wingdings" pitchFamily="2" charset="2"/>
              <a:buNone/>
            </a:pPr>
            <a:r>
              <a:rPr lang="en-US" sz="1600" dirty="0" smtClean="0"/>
              <a:t>			            Raj </a:t>
            </a:r>
            <a:r>
              <a:rPr lang="en-US" sz="1600" dirty="0" err="1" smtClean="0"/>
              <a:t>Jariwala</a:t>
            </a:r>
            <a:r>
              <a:rPr lang="en-US" sz="1600" dirty="0" smtClean="0"/>
              <a:t> </a:t>
            </a:r>
            <a:r>
              <a:rPr lang="en-US" sz="1600" dirty="0" smtClean="0"/>
              <a:t>   130800119087</a:t>
            </a:r>
            <a:endParaRPr lang="en-US" sz="1600" dirty="0" smtClean="0"/>
          </a:p>
          <a:p>
            <a:pPr>
              <a:buFont typeface="Wingdings" pitchFamily="2" charset="2"/>
              <a:buNone/>
            </a:pPr>
            <a:endParaRPr lang="en-US" sz="1600" dirty="0" smtClean="0"/>
          </a:p>
          <a:p>
            <a:pPr>
              <a:buFont typeface="Wingdings" pitchFamily="2" charset="2"/>
              <a:buNone/>
            </a:pPr>
            <a:r>
              <a:rPr lang="en-US" sz="1600" dirty="0" smtClean="0"/>
              <a:t>Subject                          : ELEM</a:t>
            </a:r>
            <a:r>
              <a:rPr lang="en-IN" sz="1600" dirty="0" smtClean="0"/>
              <a:t>ENTS OF CIVIL ENGINEERING </a:t>
            </a:r>
          </a:p>
          <a:p>
            <a:pPr>
              <a:buFont typeface="Wingdings" pitchFamily="2" charset="2"/>
              <a:buNone/>
            </a:pPr>
            <a:r>
              <a:rPr lang="en-US" sz="1600" dirty="0" smtClean="0"/>
              <a:t> Branch &amp; Division       </a:t>
            </a:r>
            <a:r>
              <a:rPr lang="en-US" sz="1600" dirty="0" smtClean="0"/>
              <a:t>: </a:t>
            </a:r>
            <a:r>
              <a:rPr lang="en-US" sz="1600" dirty="0" smtClean="0"/>
              <a:t>MECHANICAL -</a:t>
            </a:r>
            <a:r>
              <a:rPr lang="en-US" sz="1600" dirty="0" smtClean="0"/>
              <a:t>II</a:t>
            </a:r>
            <a:endParaRPr lang="en-US" sz="1600" dirty="0" smtClean="0"/>
          </a:p>
          <a:p>
            <a:pPr>
              <a:buFont typeface="Wingdings" pitchFamily="2" charset="2"/>
              <a:buNone/>
            </a:pPr>
            <a:r>
              <a:rPr lang="en-US" sz="1600" dirty="0" smtClean="0"/>
              <a:t>Semester                       : I</a:t>
            </a:r>
          </a:p>
          <a:p>
            <a:pPr>
              <a:buFont typeface="Wingdings" pitchFamily="2" charset="2"/>
              <a:buNone/>
            </a:pPr>
            <a:r>
              <a:rPr lang="en-US" sz="1600" dirty="0" smtClean="0"/>
              <a:t>Academic year              : 2013-14</a:t>
            </a:r>
          </a:p>
          <a:p>
            <a:pPr>
              <a:buFont typeface="Wingdings" pitchFamily="2" charset="2"/>
              <a:buNone/>
            </a:pPr>
            <a:r>
              <a:rPr lang="en-US" sz="1600" dirty="0" smtClean="0"/>
              <a:t>Guide                            : Asst. Prof. </a:t>
            </a:r>
            <a:r>
              <a:rPr lang="en-US" sz="1600" dirty="0" err="1" smtClean="0"/>
              <a:t>Megha</a:t>
            </a:r>
            <a:r>
              <a:rPr lang="en-US" sz="1600" dirty="0" smtClean="0"/>
              <a:t> Patel</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dian-Railway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mg4d08bbc2d683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solidFill>
                  <a:schemeClr val="tx1"/>
                </a:solidFill>
              </a:rPr>
              <a:t>Water ways </a:t>
            </a:r>
            <a:endParaRPr lang="en-US" b="1"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r>
              <a:rPr lang="en-US" b="1" dirty="0" smtClean="0">
                <a:solidFill>
                  <a:srgbClr val="FFFF00"/>
                </a:solidFill>
              </a:rPr>
              <a:t>A waterway is any navigable body of water. A shipping route consists of one or several waterways. Waterways can include rivers, lakes, seas, oceans, and canals. In order for a waterway to be navigable, it must meet several criteria:</a:t>
            </a:r>
          </a:p>
          <a:p>
            <a:r>
              <a:rPr lang="en-US" b="1" dirty="0" smtClean="0">
                <a:solidFill>
                  <a:srgbClr val="FFFF00"/>
                </a:solidFill>
              </a:rPr>
              <a:t>The waterway must be deep enough to allow the draft depth of the vessels using it.</a:t>
            </a:r>
          </a:p>
          <a:p>
            <a:r>
              <a:rPr lang="en-US" b="1" dirty="0" smtClean="0">
                <a:solidFill>
                  <a:srgbClr val="FFFF00"/>
                </a:solidFill>
              </a:rPr>
              <a:t>The waterway must be wide enough to allow passage for the beam width of the vessels using it.</a:t>
            </a:r>
          </a:p>
          <a:p>
            <a:r>
              <a:rPr lang="en-US" b="1" dirty="0" smtClean="0">
                <a:solidFill>
                  <a:srgbClr val="FFFF00"/>
                </a:solidFill>
              </a:rPr>
              <a:t>The waterway must be free of barriers to navigation such as waterfalls and rapids, or have a way around them (such as canal locks and boat lifts.</a:t>
            </a:r>
          </a:p>
          <a:p>
            <a:r>
              <a:rPr lang="en-US" b="1" dirty="0" smtClean="0">
                <a:solidFill>
                  <a:srgbClr val="FFFF00"/>
                </a:solidFill>
              </a:rPr>
              <a:t>The current of the waterway must be mild enough to allow vessels to make headway.</a:t>
            </a:r>
          </a:p>
          <a:p>
            <a:r>
              <a:rPr lang="en-US" b="1" dirty="0" smtClean="0">
                <a:solidFill>
                  <a:srgbClr val="FFFF00"/>
                </a:solidFill>
              </a:rPr>
              <a:t>Vessels using waterways vary from small animal-drawn barges to immense ocean tankers and ocean liners, such as cruise ships.</a:t>
            </a:r>
          </a:p>
          <a:p>
            <a:endParaRPr lang="en-US"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waterways </a:t>
            </a:r>
            <a:endParaRPr lang="en-US" dirty="0"/>
          </a:p>
        </p:txBody>
      </p:sp>
      <p:sp>
        <p:nvSpPr>
          <p:cNvPr id="3" name="Content Placeholder 2"/>
          <p:cNvSpPr>
            <a:spLocks noGrp="1"/>
          </p:cNvSpPr>
          <p:nvPr>
            <p:ph sz="quarter" idx="1"/>
          </p:nvPr>
        </p:nvSpPr>
        <p:spPr/>
        <p:txBody>
          <a:bodyPr/>
          <a:lstStyle/>
          <a:p>
            <a:r>
              <a:rPr lang="en-US" dirty="0" smtClean="0"/>
              <a:t>The waterways is the gift of nature. No need  the of constructing tracks or path.</a:t>
            </a:r>
          </a:p>
          <a:p>
            <a:r>
              <a:rPr lang="en-US" dirty="0" smtClean="0"/>
              <a:t>Cheapest mode of transportation.</a:t>
            </a:r>
          </a:p>
          <a:p>
            <a:r>
              <a:rPr lang="en-US" dirty="0" smtClean="0"/>
              <a:t>It provides an efficient mean of defense for national security. </a:t>
            </a:r>
          </a:p>
          <a:p>
            <a:r>
              <a:rPr lang="en-US" dirty="0" smtClean="0"/>
              <a:t>It possesses high load capacity. Large volume of goods , cargo , materials , can be transported goods.</a:t>
            </a:r>
          </a:p>
          <a:p>
            <a:r>
              <a:rPr lang="en-US" dirty="0" smtClean="0"/>
              <a:t>It requires cheap motive power for its working . Tonnage of load of men and materials can be transported with small amount fuel consumption.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waterways </a:t>
            </a:r>
            <a:endParaRPr lang="en-US" dirty="0"/>
          </a:p>
        </p:txBody>
      </p:sp>
      <p:sp>
        <p:nvSpPr>
          <p:cNvPr id="3" name="Content Placeholder 2"/>
          <p:cNvSpPr>
            <a:spLocks noGrp="1"/>
          </p:cNvSpPr>
          <p:nvPr>
            <p:ph sz="quarter" idx="1"/>
          </p:nvPr>
        </p:nvSpPr>
        <p:spPr/>
        <p:txBody>
          <a:bodyPr/>
          <a:lstStyle/>
          <a:p>
            <a:r>
              <a:rPr lang="en-US" dirty="0" smtClean="0"/>
              <a:t>It is slow. due to  slow speed and circuitous routes travel time is more.</a:t>
            </a:r>
          </a:p>
          <a:p>
            <a:r>
              <a:rPr lang="en-US" dirty="0" smtClean="0"/>
              <a:t>Ocean storms and hurricanes cause great loss of cargo.</a:t>
            </a:r>
          </a:p>
          <a:p>
            <a:r>
              <a:rPr lang="en-US" dirty="0" smtClean="0"/>
              <a:t>It permits definite routes and limited connectivity.</a:t>
            </a:r>
          </a:p>
          <a:p>
            <a:r>
              <a:rPr lang="en-US" dirty="0" smtClean="0"/>
              <a:t>It is useful along the particular routes only where water is available as a mode of transportation</a:t>
            </a:r>
          </a:p>
          <a:p>
            <a:r>
              <a:rPr lang="en-US" dirty="0" smtClean="0"/>
              <a:t>It is depended on another modes of transportation. Road or rail network is required as a feeder for water transportation.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National_Waterways_of_India.PNG"/>
          <p:cNvPicPr>
            <a:picLocks noChangeAspect="1" noChangeArrowheads="1"/>
          </p:cNvPicPr>
          <p:nvPr/>
        </p:nvPicPr>
        <p:blipFill>
          <a:blip r:embed="rId2"/>
          <a:srcRect/>
          <a:stretch>
            <a:fillRect/>
          </a:stretch>
        </p:blipFill>
        <p:spPr bwMode="auto">
          <a:xfrm>
            <a:off x="1" y="28575"/>
            <a:ext cx="9144000" cy="68008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zhangjiajie-transportation.jpg"/>
          <p:cNvPicPr>
            <a:picLocks noChangeAspect="1" noChangeArrowheads="1"/>
          </p:cNvPicPr>
          <p:nvPr/>
        </p:nvPicPr>
        <p:blipFill>
          <a:blip r:embed="rId2"/>
          <a:srcRect/>
          <a:stretch>
            <a:fillRect/>
          </a:stretch>
        </p:blipFill>
        <p:spPr bwMode="auto">
          <a:xfrm>
            <a:off x="0" y="0"/>
            <a:ext cx="9144000" cy="6880578"/>
          </a:xfrm>
          <a:prstGeom prst="rect">
            <a:avLst/>
          </a:prstGeom>
          <a:noFill/>
        </p:spPr>
      </p:pic>
      <p:sp>
        <p:nvSpPr>
          <p:cNvPr id="2" name="Title 1"/>
          <p:cNvSpPr>
            <a:spLocks noGrp="1"/>
          </p:cNvSpPr>
          <p:nvPr>
            <p:ph type="title"/>
          </p:nvPr>
        </p:nvSpPr>
        <p:spPr/>
        <p:txBody>
          <a:bodyPr>
            <a:normAutofit/>
          </a:bodyPr>
          <a:lstStyle/>
          <a:p>
            <a:pPr algn="ctr"/>
            <a:r>
              <a:rPr lang="en-US" sz="4800" b="1" dirty="0" smtClean="0">
                <a:solidFill>
                  <a:schemeClr val="accent1">
                    <a:lumMod val="60000"/>
                    <a:lumOff val="40000"/>
                  </a:schemeClr>
                </a:solidFill>
              </a:rPr>
              <a:t>Air ways</a:t>
            </a:r>
            <a:endParaRPr lang="en-US" sz="4800" b="1" dirty="0">
              <a:solidFill>
                <a:schemeClr val="accent1">
                  <a:lumMod val="60000"/>
                  <a:lumOff val="40000"/>
                </a:schemeClr>
              </a:solidFill>
            </a:endParaRPr>
          </a:p>
        </p:txBody>
      </p:sp>
      <p:sp>
        <p:nvSpPr>
          <p:cNvPr id="3" name="Content Placeholder 2"/>
          <p:cNvSpPr>
            <a:spLocks noGrp="1"/>
          </p:cNvSpPr>
          <p:nvPr>
            <p:ph sz="quarter" idx="1"/>
          </p:nvPr>
        </p:nvSpPr>
        <p:spPr/>
        <p:txBody>
          <a:bodyPr/>
          <a:lstStyle/>
          <a:p>
            <a:r>
              <a:rPr lang="en-US" b="1" dirty="0" smtClean="0">
                <a:solidFill>
                  <a:srgbClr val="00FFFF"/>
                </a:solidFill>
              </a:rPr>
              <a:t>Air transport is that the most up-to-date origin within the arena of transport system of any country. owing to the quick transit of products and folks via airways, the planet Cheap international air ticket tag economy has seen progress due to the actual fact that airways are ready to do everything in fast succession of your time.</a:t>
            </a:r>
          </a:p>
          <a:p>
            <a:r>
              <a:rPr lang="en-US" b="1" dirty="0" smtClean="0">
                <a:solidFill>
                  <a:srgbClr val="00FFFF"/>
                </a:solidFill>
              </a:rPr>
              <a:t>Air ways are continuous faster but costlier ways of transportation.</a:t>
            </a:r>
          </a:p>
          <a:p>
            <a:r>
              <a:rPr lang="en-US" b="1" dirty="0" smtClean="0">
                <a:solidFill>
                  <a:srgbClr val="00FFFF"/>
                </a:solidFill>
              </a:rPr>
              <a:t>Capacity to handle traffic is limited</a:t>
            </a:r>
            <a:endParaRPr lang="en-US" b="1" dirty="0">
              <a:solidFill>
                <a:srgbClr val="00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airways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 High speed- Airways is that the fastest manner of transportation and so it’s got supersonic speed that guarantees that everything reaches its destination on time. For the urgent demand of products, there’s no substitute for air transport.</a:t>
            </a:r>
          </a:p>
          <a:p>
            <a:r>
              <a:rPr lang="en-US" dirty="0" smtClean="0"/>
              <a:t> Fast Service- Quick service is another advantage of airways. It provides fast, sleek and well managed service.</a:t>
            </a:r>
          </a:p>
          <a:p>
            <a:r>
              <a:rPr lang="en-US" dirty="0" smtClean="0"/>
              <a:t> No infrastructure need- It doesn’t require the development of rail tracks like railways. Thus, it’s a low cost mode of travel.</a:t>
            </a:r>
          </a:p>
          <a:p>
            <a:r>
              <a:rPr lang="en-US" dirty="0" smtClean="0"/>
              <a:t> No physical barrier- Aircrafts will simply take folks on to their destinations regardless of any obstruction like seas, mountains or forests.</a:t>
            </a:r>
          </a:p>
          <a:p>
            <a:r>
              <a:rPr lang="en-US" dirty="0" smtClean="0"/>
              <a:t> Quick Clearance- due to the short custom clearance, it saves time and one is prepared to fly in a very jiffy.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airways</a:t>
            </a:r>
            <a:endParaRPr lang="en-US" dirty="0"/>
          </a:p>
        </p:txBody>
      </p:sp>
      <p:sp>
        <p:nvSpPr>
          <p:cNvPr id="3" name="Content Placeholder 2"/>
          <p:cNvSpPr>
            <a:spLocks noGrp="1"/>
          </p:cNvSpPr>
          <p:nvPr>
            <p:ph sz="quarter" idx="1"/>
          </p:nvPr>
        </p:nvSpPr>
        <p:spPr/>
        <p:txBody>
          <a:bodyPr/>
          <a:lstStyle/>
          <a:p>
            <a:r>
              <a:rPr lang="en-US" dirty="0" smtClean="0"/>
              <a:t>Most expensive. Travel cost is high.</a:t>
            </a:r>
          </a:p>
          <a:p>
            <a:r>
              <a:rPr lang="en-US" dirty="0" smtClean="0"/>
              <a:t>Weather cond. Should be favorable for flight schedules.</a:t>
            </a:r>
          </a:p>
          <a:p>
            <a:r>
              <a:rPr lang="en-US" dirty="0" smtClean="0"/>
              <a:t>Construction cost of airports and airplanes is high.</a:t>
            </a:r>
          </a:p>
          <a:p>
            <a:r>
              <a:rPr lang="en-US" dirty="0" smtClean="0"/>
              <a:t>Fuel consumption is high.</a:t>
            </a:r>
          </a:p>
          <a:p>
            <a:r>
              <a:rPr lang="en-US" dirty="0" smtClean="0"/>
              <a:t>Special training is to be given to the pilots, air hostesses and airport staff.</a:t>
            </a:r>
          </a:p>
          <a:p>
            <a:r>
              <a:rPr lang="en-US" dirty="0" smtClean="0"/>
              <a:t>Maintenance cost of runways taxiways like airfield and airport components is high.</a:t>
            </a:r>
          </a:p>
          <a:p>
            <a:r>
              <a:rPr lang="en-US" dirty="0" smtClean="0"/>
              <a:t>Due to accident loss is high.</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ia_airways_map.jpg"/>
          <p:cNvPicPr>
            <a:picLocks noGrp="1" noChangeAspect="1"/>
          </p:cNvPicPr>
          <p:nvPr>
            <p:ph sz="quarter" idx="1"/>
          </p:nvPr>
        </p:nvPicPr>
        <p:blipFill>
          <a:blip r:embed="rId2"/>
          <a:stretch>
            <a:fillRect/>
          </a:stretch>
        </p:blipFill>
        <p:spPr>
          <a:xfrm>
            <a:off x="0" y="0"/>
            <a:ext cx="89916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467600" cy="1143000"/>
          </a:xfrm>
        </p:spPr>
        <p:txBody>
          <a:bodyPr>
            <a:normAutofit fontScale="90000"/>
          </a:bodyPr>
          <a:lstStyle/>
          <a:p>
            <a:r>
              <a:rPr lang="en-US" b="1" dirty="0" smtClean="0">
                <a:solidFill>
                  <a:srgbClr val="99CCFF"/>
                </a:solidFill>
              </a:rPr>
              <a:t>Traffic engineering (transportation)</a:t>
            </a:r>
            <a:br>
              <a:rPr lang="en-US" b="1" dirty="0" smtClean="0">
                <a:solidFill>
                  <a:srgbClr val="99CCFF"/>
                </a:solidFill>
              </a:rPr>
            </a:br>
            <a:endParaRPr lang="en-US" dirty="0">
              <a:solidFill>
                <a:srgbClr val="99CCFF"/>
              </a:solidFill>
            </a:endParaRPr>
          </a:p>
        </p:txBody>
      </p:sp>
      <p:pic>
        <p:nvPicPr>
          <p:cNvPr id="6146" name="Picture 2" descr="H:\Traffic-Ideas.jpg"/>
          <p:cNvPicPr>
            <a:picLocks noGrp="1" noChangeAspect="1" noChangeArrowheads="1"/>
          </p:cNvPicPr>
          <p:nvPr>
            <p:ph sz="quarter" idx="1"/>
          </p:nvPr>
        </p:nvPicPr>
        <p:blipFill>
          <a:blip r:embed="rId2">
            <a:lum bright="10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5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6146"/>
                                        </p:tgtEl>
                                        <p:attrNameLst>
                                          <p:attrName>ppt_x</p:attrName>
                                          <p:attrName>ppt_y</p:attrName>
                                        </p:attrNameLst>
                                      </p:cBhvr>
                                    </p:animMotion>
                                    <p:animEffect transition="in" filter="fade">
                                      <p:cBhvr>
                                        <p:cTn id="9" dur="5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Civil-Engineering-Schools.jpg"/>
          <p:cNvPicPr>
            <a:picLocks noChangeAspect="1" noChangeArrowheads="1"/>
          </p:cNvPicPr>
          <p:nvPr/>
        </p:nvPicPr>
        <p:blipFill>
          <a:blip r:embed="rId3"/>
          <a:srcRect/>
          <a:stretch>
            <a:fillRect/>
          </a:stretch>
        </p:blipFill>
        <p:spPr bwMode="auto">
          <a:xfrm>
            <a:off x="0" y="0"/>
            <a:ext cx="2181325" cy="1447800"/>
          </a:xfrm>
          <a:prstGeom prst="rect">
            <a:avLst/>
          </a:prstGeom>
          <a:noFill/>
        </p:spPr>
      </p:pic>
      <p:pic>
        <p:nvPicPr>
          <p:cNvPr id="12291" name="Picture 3" descr="H:\civil-engineering-drawings.jpg"/>
          <p:cNvPicPr>
            <a:picLocks noChangeAspect="1" noChangeArrowheads="1"/>
          </p:cNvPicPr>
          <p:nvPr/>
        </p:nvPicPr>
        <p:blipFill>
          <a:blip r:embed="rId4"/>
          <a:srcRect/>
          <a:stretch>
            <a:fillRect/>
          </a:stretch>
        </p:blipFill>
        <p:spPr bwMode="auto">
          <a:xfrm>
            <a:off x="2133600" y="0"/>
            <a:ext cx="2857500" cy="1905000"/>
          </a:xfrm>
          <a:prstGeom prst="rect">
            <a:avLst/>
          </a:prstGeom>
          <a:noFill/>
        </p:spPr>
      </p:pic>
      <p:pic>
        <p:nvPicPr>
          <p:cNvPr id="12292" name="Picture 4" descr="H:\unusual_transportation.jpg"/>
          <p:cNvPicPr>
            <a:picLocks noChangeAspect="1" noChangeArrowheads="1"/>
          </p:cNvPicPr>
          <p:nvPr/>
        </p:nvPicPr>
        <p:blipFill>
          <a:blip r:embed="rId5"/>
          <a:srcRect/>
          <a:stretch>
            <a:fillRect/>
          </a:stretch>
        </p:blipFill>
        <p:spPr bwMode="auto">
          <a:xfrm>
            <a:off x="4953000" y="0"/>
            <a:ext cx="4191000" cy="2133600"/>
          </a:xfrm>
          <a:prstGeom prst="rect">
            <a:avLst/>
          </a:prstGeom>
          <a:noFill/>
        </p:spPr>
      </p:pic>
      <p:pic>
        <p:nvPicPr>
          <p:cNvPr id="12293" name="Picture 5" descr="H:\real2.jpg"/>
          <p:cNvPicPr>
            <a:picLocks noChangeAspect="1" noChangeArrowheads="1"/>
          </p:cNvPicPr>
          <p:nvPr/>
        </p:nvPicPr>
        <p:blipFill>
          <a:blip r:embed="rId6"/>
          <a:srcRect/>
          <a:stretch>
            <a:fillRect/>
          </a:stretch>
        </p:blipFill>
        <p:spPr bwMode="auto">
          <a:xfrm>
            <a:off x="0" y="1295400"/>
            <a:ext cx="2209800" cy="2362200"/>
          </a:xfrm>
          <a:prstGeom prst="rect">
            <a:avLst/>
          </a:prstGeom>
          <a:noFill/>
        </p:spPr>
      </p:pic>
      <p:pic>
        <p:nvPicPr>
          <p:cNvPr id="12294" name="Picture 6" descr="H:\images (1).jpg"/>
          <p:cNvPicPr>
            <a:picLocks noChangeAspect="1" noChangeArrowheads="1"/>
          </p:cNvPicPr>
          <p:nvPr/>
        </p:nvPicPr>
        <p:blipFill>
          <a:blip r:embed="rId7"/>
          <a:srcRect/>
          <a:stretch>
            <a:fillRect/>
          </a:stretch>
        </p:blipFill>
        <p:spPr bwMode="auto">
          <a:xfrm>
            <a:off x="1981200" y="1752600"/>
            <a:ext cx="3124200" cy="2447925"/>
          </a:xfrm>
          <a:prstGeom prst="rect">
            <a:avLst/>
          </a:prstGeom>
          <a:noFill/>
        </p:spPr>
      </p:pic>
      <p:pic>
        <p:nvPicPr>
          <p:cNvPr id="12295" name="Picture 7" descr="H:\ICE_to_Bombay_Indian_Railways.jpg"/>
          <p:cNvPicPr>
            <a:picLocks noChangeAspect="1" noChangeArrowheads="1"/>
          </p:cNvPicPr>
          <p:nvPr/>
        </p:nvPicPr>
        <p:blipFill>
          <a:blip r:embed="rId8" cstate="print"/>
          <a:srcRect/>
          <a:stretch>
            <a:fillRect/>
          </a:stretch>
        </p:blipFill>
        <p:spPr bwMode="auto">
          <a:xfrm>
            <a:off x="4953000" y="2133600"/>
            <a:ext cx="4191000" cy="2057400"/>
          </a:xfrm>
          <a:prstGeom prst="rect">
            <a:avLst/>
          </a:prstGeom>
          <a:noFill/>
        </p:spPr>
      </p:pic>
      <p:pic>
        <p:nvPicPr>
          <p:cNvPr id="12296" name="Picture 8" descr="H:\Husky_Terminal3_KLine_med.jpg"/>
          <p:cNvPicPr>
            <a:picLocks noChangeAspect="1" noChangeArrowheads="1"/>
          </p:cNvPicPr>
          <p:nvPr/>
        </p:nvPicPr>
        <p:blipFill>
          <a:blip r:embed="rId9" cstate="print"/>
          <a:srcRect/>
          <a:stretch>
            <a:fillRect/>
          </a:stretch>
        </p:blipFill>
        <p:spPr bwMode="auto">
          <a:xfrm>
            <a:off x="0" y="3581400"/>
            <a:ext cx="3429001" cy="3276600"/>
          </a:xfrm>
          <a:prstGeom prst="rect">
            <a:avLst/>
          </a:prstGeom>
          <a:noFill/>
        </p:spPr>
      </p:pic>
      <p:sp>
        <p:nvSpPr>
          <p:cNvPr id="10" name="Title 9"/>
          <p:cNvSpPr>
            <a:spLocks noGrp="1"/>
          </p:cNvSpPr>
          <p:nvPr>
            <p:ph type="title"/>
          </p:nvPr>
        </p:nvSpPr>
        <p:spPr/>
        <p:txBody>
          <a:bodyPr/>
          <a:lstStyle/>
          <a:p>
            <a:endParaRPr lang="en-US" dirty="0"/>
          </a:p>
        </p:txBody>
      </p:sp>
      <p:pic>
        <p:nvPicPr>
          <p:cNvPr id="12297" name="Picture 9" descr="H:\cruise-ship-port-grand-turk-23654262.jpg"/>
          <p:cNvPicPr>
            <a:picLocks noChangeAspect="1" noChangeArrowheads="1"/>
          </p:cNvPicPr>
          <p:nvPr/>
        </p:nvPicPr>
        <p:blipFill>
          <a:blip r:embed="rId10"/>
          <a:srcRect/>
          <a:stretch>
            <a:fillRect/>
          </a:stretch>
        </p:blipFill>
        <p:spPr bwMode="auto">
          <a:xfrm>
            <a:off x="3429000" y="4191000"/>
            <a:ext cx="3124200" cy="2667000"/>
          </a:xfrm>
          <a:prstGeom prst="rect">
            <a:avLst/>
          </a:prstGeom>
          <a:noFill/>
        </p:spPr>
      </p:pic>
      <p:pic>
        <p:nvPicPr>
          <p:cNvPr id="12298" name="Picture 10" descr="H:\1307094406.jpg"/>
          <p:cNvPicPr>
            <a:picLocks noChangeAspect="1" noChangeArrowheads="1"/>
          </p:cNvPicPr>
          <p:nvPr/>
        </p:nvPicPr>
        <p:blipFill>
          <a:blip r:embed="rId11"/>
          <a:srcRect/>
          <a:stretch>
            <a:fillRect/>
          </a:stretch>
        </p:blipFill>
        <p:spPr bwMode="auto">
          <a:xfrm>
            <a:off x="6553200" y="4191000"/>
            <a:ext cx="2590800" cy="2667000"/>
          </a:xfrm>
          <a:prstGeom prst="rect">
            <a:avLst/>
          </a:prstGeom>
          <a:noFill/>
        </p:spPr>
      </p:pic>
      <p:sp>
        <p:nvSpPr>
          <p:cNvPr id="16" name="Rectangle 15"/>
          <p:cNvSpPr/>
          <p:nvPr/>
        </p:nvSpPr>
        <p:spPr>
          <a:xfrm>
            <a:off x="609600" y="838200"/>
            <a:ext cx="7673576" cy="175432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odoni MT Black" pitchFamily="18" charset="0"/>
              </a:rPr>
              <a:t>TRANSPORTATION </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odoni MT Black" pitchFamily="18" charset="0"/>
              </a:rPr>
              <a:t>ENGINEERING</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8" name="Rectangle 17"/>
          <p:cNvSpPr/>
          <p:nvPr/>
        </p:nvSpPr>
        <p:spPr>
          <a:xfrm>
            <a:off x="-381000" y="4495801"/>
            <a:ext cx="9858789" cy="152349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sz="3100" b="1" i="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buFont typeface="Arial" pitchFamily="34" charset="0"/>
              <a:buChar char="•"/>
            </a:pPr>
            <a:r>
              <a:rPr lang="en-US" sz="3100" b="1" i="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MECHANICAL ENGINEERING.</a:t>
            </a:r>
          </a:p>
          <a:p>
            <a:pPr algn="ctr"/>
            <a:r>
              <a:rPr lang="en-US" sz="2800" b="1" i="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VADODARA INSTITUTE OF ENGINEERING</a:t>
            </a:r>
            <a:r>
              <a:rPr lang="en-US" sz="3100" b="1" i="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31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engineering</a:t>
            </a:r>
            <a:endParaRPr lang="en-US" dirty="0"/>
          </a:p>
        </p:txBody>
      </p:sp>
      <p:sp>
        <p:nvSpPr>
          <p:cNvPr id="3" name="Content Placeholder 2"/>
          <p:cNvSpPr>
            <a:spLocks noGrp="1"/>
          </p:cNvSpPr>
          <p:nvPr>
            <p:ph sz="quarter" idx="1"/>
          </p:nvPr>
        </p:nvSpPr>
        <p:spPr/>
        <p:txBody>
          <a:bodyPr/>
          <a:lstStyle/>
          <a:p>
            <a:r>
              <a:rPr lang="en-US" b="1" dirty="0" smtClean="0"/>
              <a:t>Traffic engineering</a:t>
            </a:r>
            <a:r>
              <a:rPr lang="en-US" dirty="0" smtClean="0"/>
              <a:t> is a branch of civil engineering that uses engineering techniques to achieve the safe and efficient movement of people and goods on roadways. It focuses mainly on research for safe and efficient traffic flow, such as road geometry, sidewalks and crosswalks, segregated cycle facilities, shared lane marking, traffic signs, road surface markings and traffic lights. Traffic engineering deals with the functional part of transportation system, except the infrastructures provided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normAutofit fontScale="90000"/>
          </a:bodyPr>
          <a:lstStyle/>
          <a:p>
            <a:r>
              <a:rPr lang="en-US" dirty="0" smtClean="0"/>
              <a:t>Traffic engineering is closely associated with other disciplines:</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hlinkClick r:id="rId2" tooltip="Transport engineering"/>
              </a:rPr>
              <a:t>Transport engineering</a:t>
            </a:r>
            <a:endParaRPr lang="en-US" dirty="0" smtClean="0"/>
          </a:p>
          <a:p>
            <a:r>
              <a:rPr lang="en-US" dirty="0" smtClean="0">
                <a:hlinkClick r:id="rId3" tooltip="Pavement engineering"/>
              </a:rPr>
              <a:t>Pavement engineering</a:t>
            </a:r>
            <a:endParaRPr lang="en-US" dirty="0" smtClean="0"/>
          </a:p>
          <a:p>
            <a:r>
              <a:rPr lang="en-US" dirty="0" smtClean="0">
                <a:hlinkClick r:id="rId4" tooltip="Bicycle transportation engineering"/>
              </a:rPr>
              <a:t>Bicycle transportation engineering</a:t>
            </a:r>
            <a:endParaRPr lang="en-US" dirty="0" smtClean="0"/>
          </a:p>
          <a:p>
            <a:r>
              <a:rPr lang="en-US" dirty="0" smtClean="0">
                <a:hlinkClick r:id="rId5" tooltip="Highway engineering"/>
              </a:rPr>
              <a:t>Highway engineering</a:t>
            </a:r>
            <a:endParaRPr lang="en-US" dirty="0" smtClean="0"/>
          </a:p>
          <a:p>
            <a:r>
              <a:rPr lang="en-US" dirty="0" smtClean="0">
                <a:hlinkClick r:id="rId6" tooltip="Transportation planning"/>
              </a:rPr>
              <a:t>Transportation planning</a:t>
            </a:r>
            <a:endParaRPr lang="en-US" dirty="0" smtClean="0"/>
          </a:p>
          <a:p>
            <a:r>
              <a:rPr lang="en-US" dirty="0" smtClean="0">
                <a:hlinkClick r:id="rId7" tooltip="Urban planning"/>
              </a:rPr>
              <a:t>Urban planning</a:t>
            </a:r>
            <a:endParaRPr lang="en-US" dirty="0" smtClean="0"/>
          </a:p>
          <a:p>
            <a:r>
              <a:rPr lang="en-US" dirty="0" smtClean="0">
                <a:hlinkClick r:id="rId8" tooltip="Human factors"/>
              </a:rPr>
              <a:t>Human factors engineering</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Traffic Engineer</a:t>
            </a:r>
            <a:endParaRPr lang="en-US" dirty="0"/>
          </a:p>
        </p:txBody>
      </p:sp>
      <p:sp>
        <p:nvSpPr>
          <p:cNvPr id="3" name="Content Placeholder 2"/>
          <p:cNvSpPr>
            <a:spLocks noGrp="1"/>
          </p:cNvSpPr>
          <p:nvPr>
            <p:ph sz="quarter" idx="1"/>
          </p:nvPr>
        </p:nvSpPr>
        <p:spPr/>
        <p:txBody>
          <a:bodyPr>
            <a:normAutofit/>
          </a:bodyPr>
          <a:lstStyle/>
          <a:p>
            <a:r>
              <a:rPr lang="en-US" dirty="0" smtClean="0"/>
              <a:t>While speed of travel is much to be desired, it is limited by transportation technology, human characteristics, and the need to provide safety.</a:t>
            </a:r>
          </a:p>
          <a:p>
            <a:r>
              <a:rPr lang="en-US" dirty="0" smtClean="0"/>
              <a:t>Comfort and convenience are generic terms and mean different things to different people . Comfort involves the physical characteristics of vehicles and roadways , and is influenced by our perception of safety.</a:t>
            </a:r>
          </a:p>
          <a:p>
            <a:r>
              <a:rPr lang="en-US" dirty="0" smtClean="0"/>
              <a:t>Convenience relates more to the ease with which trips are made and the ability of transport systems to accommodate all of our travel needs at appropriate times.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467600" cy="5026152"/>
          </a:xfrm>
        </p:spPr>
        <p:txBody>
          <a:bodyPr>
            <a:normAutofit/>
          </a:bodyPr>
          <a:lstStyle/>
          <a:p>
            <a:r>
              <a:rPr lang="en-US" dirty="0" smtClean="0"/>
              <a:t>Economy is also relative. There is little in modern transportation systems that can be termed “cheap.”Highway and other transportation systems involve massive construction, maintenance, and operating expenditures, most of which are provided through general and user taxes and fees. Nevertheless, every engineer, regardless of discipline, is called upon to provide the best possible systems for the money.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Purpose of study of traffic volume:</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Establish relative importance of any road.</a:t>
            </a:r>
          </a:p>
          <a:p>
            <a:pPr marL="514350" indent="-514350">
              <a:buFont typeface="+mj-lt"/>
              <a:buAutoNum type="arabicPeriod"/>
            </a:pPr>
            <a:r>
              <a:rPr lang="en-US" dirty="0" smtClean="0"/>
              <a:t>Planning, designing and regulation of traffic.</a:t>
            </a:r>
          </a:p>
          <a:p>
            <a:pPr marL="514350" indent="-514350">
              <a:buFont typeface="+mj-lt"/>
              <a:buAutoNum type="arabicPeriod"/>
            </a:pPr>
            <a:r>
              <a:rPr lang="en-US" dirty="0" smtClean="0"/>
              <a:t>Structural design of road.   </a:t>
            </a:r>
          </a:p>
          <a:p>
            <a:pPr marL="514350" indent="-514350">
              <a:buFont typeface="+mj-lt"/>
              <a:buAutoNum type="arabicPeriod"/>
            </a:pPr>
            <a:r>
              <a:rPr lang="en-US" dirty="0" smtClean="0"/>
              <a:t>Planning and design of new streets.</a:t>
            </a:r>
          </a:p>
          <a:p>
            <a:pPr marL="514350" indent="-514350">
              <a:buFont typeface="+mj-lt"/>
              <a:buAutoNum type="arabicPeriod"/>
            </a:pPr>
            <a:r>
              <a:rPr lang="en-US" dirty="0" smtClean="0"/>
              <a:t>Establishment properties and schedules for traffic improvements.</a:t>
            </a:r>
          </a:p>
          <a:p>
            <a:pPr marL="514350" indent="-514350">
              <a:buFont typeface="+mj-lt"/>
              <a:buAutoNum type="arabicPeriod"/>
            </a:pPr>
            <a:r>
              <a:rPr lang="en-US" dirty="0" smtClean="0"/>
              <a:t>Design of intersection and other control devices.</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Traffic controlling devices :</a:t>
            </a:r>
            <a:endParaRPr lang="en-US" dirty="0"/>
          </a:p>
        </p:txBody>
      </p:sp>
      <p:sp>
        <p:nvSpPr>
          <p:cNvPr id="3" name="Content Placeholder 2"/>
          <p:cNvSpPr>
            <a:spLocks noGrp="1"/>
          </p:cNvSpPr>
          <p:nvPr>
            <p:ph sz="quarter" idx="1"/>
          </p:nvPr>
        </p:nvSpPr>
        <p:spPr/>
        <p:txBody>
          <a:bodyPr/>
          <a:lstStyle/>
          <a:p>
            <a:r>
              <a:rPr lang="en-US" sz="2800" dirty="0" smtClean="0"/>
              <a:t>Generally following four devices are provided on road to control the traffic:</a:t>
            </a:r>
          </a:p>
          <a:p>
            <a:pPr marL="514350" indent="-514350">
              <a:buFont typeface="+mj-lt"/>
              <a:buAutoNum type="arabicPeriod"/>
            </a:pPr>
            <a:r>
              <a:rPr lang="en-US" sz="2800" dirty="0" smtClean="0"/>
              <a:t>Road signs</a:t>
            </a:r>
          </a:p>
          <a:p>
            <a:pPr marL="514350" indent="-514350">
              <a:buFont typeface="+mj-lt"/>
              <a:buAutoNum type="arabicPeriod"/>
            </a:pPr>
            <a:r>
              <a:rPr lang="en-US" sz="2800" dirty="0" smtClean="0"/>
              <a:t>Markings</a:t>
            </a:r>
          </a:p>
          <a:p>
            <a:pPr marL="514350" indent="-514350">
              <a:buFont typeface="+mj-lt"/>
              <a:buAutoNum type="arabicPeriod"/>
            </a:pPr>
            <a:r>
              <a:rPr lang="en-US" sz="2800" dirty="0" smtClean="0"/>
              <a:t>Signals</a:t>
            </a:r>
          </a:p>
          <a:p>
            <a:pPr marL="514350" indent="-514350">
              <a:buFont typeface="+mj-lt"/>
              <a:buAutoNum type="arabicPeriod"/>
            </a:pPr>
            <a:r>
              <a:rPr lang="en-US" sz="2800" dirty="0" smtClean="0"/>
              <a:t>Traffic islands</a:t>
            </a:r>
            <a:endParaRPr lang="en-IN" sz="2800"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jpg"/>
          <p:cNvPicPr>
            <a:picLocks noChangeAspect="1"/>
          </p:cNvPicPr>
          <p:nvPr/>
        </p:nvPicPr>
        <p:blipFill>
          <a:blip r:embed="rId2" cstate="print"/>
          <a:stretch>
            <a:fillRect/>
          </a:stretch>
        </p:blipFill>
        <p:spPr>
          <a:xfrm>
            <a:off x="0" y="3200400"/>
            <a:ext cx="9144000" cy="3657600"/>
          </a:xfrm>
          <a:prstGeom prst="rect">
            <a:avLst/>
          </a:prstGeom>
        </p:spPr>
      </p:pic>
      <p:sp>
        <p:nvSpPr>
          <p:cNvPr id="2" name="Title 1"/>
          <p:cNvSpPr>
            <a:spLocks noGrp="1"/>
          </p:cNvSpPr>
          <p:nvPr>
            <p:ph type="title"/>
          </p:nvPr>
        </p:nvSpPr>
        <p:spPr/>
        <p:txBody>
          <a:bodyPr/>
          <a:lstStyle/>
          <a:p>
            <a:r>
              <a:rPr lang="en-US" sz="3200" dirty="0" smtClean="0"/>
              <a:t>Road signs:</a:t>
            </a:r>
            <a:endParaRPr lang="en-US" dirty="0"/>
          </a:p>
        </p:txBody>
      </p:sp>
      <p:sp>
        <p:nvSpPr>
          <p:cNvPr id="3" name="Content Placeholder 2"/>
          <p:cNvSpPr>
            <a:spLocks noGrp="1"/>
          </p:cNvSpPr>
          <p:nvPr>
            <p:ph sz="quarter" idx="1"/>
          </p:nvPr>
        </p:nvSpPr>
        <p:spPr/>
        <p:txBody>
          <a:bodyPr/>
          <a:lstStyle/>
          <a:p>
            <a:r>
              <a:rPr lang="en-US" sz="2800" b="1" dirty="0" smtClean="0"/>
              <a:t>Roads signs are provided to warn, direct and guide the road users. They are in the form of symbols or inscription. They are mounted on fixed or portable supports and are placed on the side of roads</a:t>
            </a:r>
            <a:r>
              <a:rPr lang="en-US" b="1" dirty="0" smtClean="0"/>
              <a:t>.</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Regulators or mandatory signs :</a:t>
            </a:r>
            <a:endParaRPr lang="en-US" dirty="0"/>
          </a:p>
        </p:txBody>
      </p:sp>
      <p:sp>
        <p:nvSpPr>
          <p:cNvPr id="3" name="Content Placeholder 2"/>
          <p:cNvSpPr>
            <a:spLocks noGrp="1"/>
          </p:cNvSpPr>
          <p:nvPr>
            <p:ph sz="quarter" idx="1"/>
          </p:nvPr>
        </p:nvSpPr>
        <p:spPr/>
        <p:txBody>
          <a:bodyPr/>
          <a:lstStyle/>
          <a:p>
            <a:pPr>
              <a:buFont typeface="Courier New" pitchFamily="49" charset="0"/>
              <a:buChar char="o"/>
            </a:pPr>
            <a:r>
              <a:rPr lang="en-US" dirty="0" smtClean="0"/>
              <a:t>These signs are used to inform the road users, certain rules and regulations which has to notice for safe and free flow of traffic.</a:t>
            </a:r>
          </a:p>
          <a:p>
            <a:pPr>
              <a:buFont typeface="Courier New" pitchFamily="49" charset="0"/>
              <a:buChar char="o"/>
            </a:pPr>
            <a:r>
              <a:rPr lang="en-US" dirty="0" smtClean="0"/>
              <a:t>Some of the regulatory signs are:</a:t>
            </a:r>
          </a:p>
          <a:p>
            <a:pPr marL="514350" indent="-514350">
              <a:buFont typeface="+mj-lt"/>
              <a:buAutoNum type="alphaUcPeriod"/>
            </a:pPr>
            <a:r>
              <a:rPr lang="en-US" dirty="0" smtClean="0"/>
              <a:t>    Give way            and             stop signs:</a:t>
            </a:r>
          </a:p>
          <a:p>
            <a:pPr>
              <a:buNone/>
            </a:pPr>
            <a:endParaRPr lang="en-US" dirty="0"/>
          </a:p>
        </p:txBody>
      </p:sp>
      <p:pic>
        <p:nvPicPr>
          <p:cNvPr id="5" name="Picture 4" descr="give way.jpg"/>
          <p:cNvPicPr>
            <a:picLocks noChangeAspect="1"/>
          </p:cNvPicPr>
          <p:nvPr/>
        </p:nvPicPr>
        <p:blipFill>
          <a:blip r:embed="rId2" cstate="print"/>
          <a:stretch>
            <a:fillRect/>
          </a:stretch>
        </p:blipFill>
        <p:spPr>
          <a:xfrm>
            <a:off x="928662" y="3962400"/>
            <a:ext cx="2276475" cy="2047879"/>
          </a:xfrm>
          <a:prstGeom prst="rect">
            <a:avLst/>
          </a:prstGeom>
          <a:ln>
            <a:noFill/>
          </a:ln>
          <a:effectLst>
            <a:softEdge rad="112500"/>
          </a:effectLst>
        </p:spPr>
      </p:pic>
      <p:pic>
        <p:nvPicPr>
          <p:cNvPr id="6" name="Picture 5" descr="stop.jpg"/>
          <p:cNvPicPr>
            <a:picLocks noChangeAspect="1"/>
          </p:cNvPicPr>
          <p:nvPr/>
        </p:nvPicPr>
        <p:blipFill>
          <a:blip r:embed="rId3" cstate="print"/>
          <a:stretch>
            <a:fillRect/>
          </a:stretch>
        </p:blipFill>
        <p:spPr>
          <a:xfrm>
            <a:off x="4071934" y="4071942"/>
            <a:ext cx="3200400"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1"/>
            <a:ext cx="7786742" cy="928694"/>
          </a:xfrm>
        </p:spPr>
        <p:txBody>
          <a:bodyPr>
            <a:normAutofit/>
          </a:bodyPr>
          <a:lstStyle/>
          <a:p>
            <a:pPr marL="742950" indent="-742950"/>
            <a:r>
              <a:rPr lang="en-US" sz="3600" dirty="0" smtClean="0"/>
              <a:t>B. </a:t>
            </a:r>
            <a:r>
              <a:rPr lang="en-US" sz="4000" dirty="0" smtClean="0"/>
              <a:t>Prohibitory</a:t>
            </a:r>
            <a:r>
              <a:rPr lang="en-US" sz="3600" dirty="0" smtClean="0"/>
              <a:t> signs :</a:t>
            </a:r>
            <a:endParaRPr lang="en-IN" sz="3600" dirty="0"/>
          </a:p>
        </p:txBody>
      </p:sp>
      <p:pic>
        <p:nvPicPr>
          <p:cNvPr id="6" name="Picture 5" descr="Regular-Signs-Prohibition-Signs.png"/>
          <p:cNvPicPr>
            <a:picLocks noChangeAspect="1"/>
          </p:cNvPicPr>
          <p:nvPr/>
        </p:nvPicPr>
        <p:blipFill>
          <a:blip r:embed="rId2" cstate="print"/>
          <a:stretch>
            <a:fillRect/>
          </a:stretch>
        </p:blipFill>
        <p:spPr>
          <a:xfrm>
            <a:off x="357158" y="857232"/>
            <a:ext cx="8001024" cy="542928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14290"/>
            <a:ext cx="7772400" cy="1298575"/>
          </a:xfrm>
        </p:spPr>
        <p:txBody>
          <a:bodyPr>
            <a:normAutofit fontScale="90000"/>
          </a:bodyPr>
          <a:lstStyle/>
          <a:p>
            <a:r>
              <a:rPr lang="en-US" sz="4000" dirty="0" smtClean="0"/>
              <a:t>C. Speed limit and vehicle control signs:</a:t>
            </a:r>
            <a:endParaRPr lang="en-IN" sz="4000" dirty="0"/>
          </a:p>
        </p:txBody>
      </p:sp>
      <p:pic>
        <p:nvPicPr>
          <p:cNvPr id="4" name="Picture 3" descr="speed.jpg"/>
          <p:cNvPicPr>
            <a:picLocks noChangeAspect="1"/>
          </p:cNvPicPr>
          <p:nvPr/>
        </p:nvPicPr>
        <p:blipFill>
          <a:blip r:embed="rId2" cstate="print"/>
          <a:stretch>
            <a:fillRect/>
          </a:stretch>
        </p:blipFill>
        <p:spPr>
          <a:xfrm>
            <a:off x="642910" y="1500174"/>
            <a:ext cx="2103052" cy="1624026"/>
          </a:xfrm>
          <a:prstGeom prst="rect">
            <a:avLst/>
          </a:prstGeom>
        </p:spPr>
      </p:pic>
      <p:pic>
        <p:nvPicPr>
          <p:cNvPr id="6" name="Picture 5" descr="load.jpg"/>
          <p:cNvPicPr>
            <a:picLocks noChangeAspect="1"/>
          </p:cNvPicPr>
          <p:nvPr/>
        </p:nvPicPr>
        <p:blipFill>
          <a:blip r:embed="rId3" cstate="print"/>
          <a:stretch>
            <a:fillRect/>
          </a:stretch>
        </p:blipFill>
        <p:spPr>
          <a:xfrm>
            <a:off x="3048000" y="1752600"/>
            <a:ext cx="3657600" cy="4631948"/>
          </a:xfrm>
          <a:prstGeom prst="rect">
            <a:avLst/>
          </a:prstGeom>
        </p:spPr>
      </p:pic>
      <p:pic>
        <p:nvPicPr>
          <p:cNvPr id="7" name="Picture 6" descr="height lmt.jpg"/>
          <p:cNvPicPr>
            <a:picLocks noChangeAspect="1"/>
          </p:cNvPicPr>
          <p:nvPr/>
        </p:nvPicPr>
        <p:blipFill>
          <a:blip r:embed="rId4" cstate="print"/>
          <a:stretch>
            <a:fillRect/>
          </a:stretch>
        </p:blipFill>
        <p:spPr>
          <a:xfrm>
            <a:off x="6929454" y="1219200"/>
            <a:ext cx="1828800" cy="2438400"/>
          </a:xfrm>
          <a:prstGeom prst="rect">
            <a:avLst/>
          </a:prstGeom>
        </p:spPr>
      </p:pic>
      <p:pic>
        <p:nvPicPr>
          <p:cNvPr id="8" name="Picture 7" descr="lenght.jpg"/>
          <p:cNvPicPr>
            <a:picLocks noChangeAspect="1"/>
          </p:cNvPicPr>
          <p:nvPr/>
        </p:nvPicPr>
        <p:blipFill>
          <a:blip r:embed="rId5" cstate="print"/>
          <a:stretch>
            <a:fillRect/>
          </a:stretch>
        </p:blipFill>
        <p:spPr>
          <a:xfrm>
            <a:off x="381000" y="3286124"/>
            <a:ext cx="2667000" cy="2809876"/>
          </a:xfrm>
          <a:prstGeom prst="rect">
            <a:avLst/>
          </a:prstGeom>
        </p:spPr>
      </p:pic>
      <p:pic>
        <p:nvPicPr>
          <p:cNvPr id="9" name="Picture 8" descr="width.jpg"/>
          <p:cNvPicPr>
            <a:picLocks noChangeAspect="1"/>
          </p:cNvPicPr>
          <p:nvPr/>
        </p:nvPicPr>
        <p:blipFill>
          <a:blip r:embed="rId6" cstate="print"/>
          <a:stretch>
            <a:fillRect/>
          </a:stretch>
        </p:blipFill>
        <p:spPr>
          <a:xfrm>
            <a:off x="6858016" y="3714752"/>
            <a:ext cx="1643074" cy="21907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70C0"/>
                </a:solidFill>
              </a:rPr>
              <a:t>INTRODUCTION</a:t>
            </a:r>
            <a:endParaRPr lang="en-US" sz="3600" b="1" u="sng" dirty="0">
              <a:solidFill>
                <a:srgbClr val="0070C0"/>
              </a:solidFill>
            </a:endParaRPr>
          </a:p>
        </p:txBody>
      </p:sp>
      <p:sp>
        <p:nvSpPr>
          <p:cNvPr id="3" name="Content Placeholder 2"/>
          <p:cNvSpPr>
            <a:spLocks noGrp="1"/>
          </p:cNvSpPr>
          <p:nvPr>
            <p:ph sz="quarter" idx="1"/>
          </p:nvPr>
        </p:nvSpPr>
        <p:spPr/>
        <p:txBody>
          <a:bodyPr/>
          <a:lstStyle/>
          <a:p>
            <a:r>
              <a:rPr lang="en-US" dirty="0" smtClean="0"/>
              <a:t>Transportation eng. Is the application of technological and scientific principle to the planning, functional design, operation, and management, of facilities for any mode of transportation in order to provide for the safe, rapid, comfortable, convenient, economical, environmentally compatible movement of people and goods.</a:t>
            </a:r>
          </a:p>
          <a:p>
            <a:r>
              <a:rPr lang="en-US" dirty="0" smtClean="0"/>
              <a:t>Transportation eng. is practiced by  policymakers, managers, planners, designers, engineers, operating and maintenance specialist and evaluators.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29"/>
            <a:ext cx="7772400" cy="1143008"/>
          </a:xfrm>
        </p:spPr>
        <p:txBody>
          <a:bodyPr>
            <a:normAutofit fontScale="90000"/>
          </a:bodyPr>
          <a:lstStyle/>
          <a:p>
            <a:r>
              <a:rPr lang="en-US" sz="3600" dirty="0" smtClean="0"/>
              <a:t>D. No parking, no stopping signs:</a:t>
            </a:r>
            <a:endParaRPr lang="en-IN" sz="3600" dirty="0"/>
          </a:p>
        </p:txBody>
      </p:sp>
      <p:pic>
        <p:nvPicPr>
          <p:cNvPr id="4" name="Picture 3" descr="no's.jpg"/>
          <p:cNvPicPr>
            <a:picLocks noChangeAspect="1"/>
          </p:cNvPicPr>
          <p:nvPr/>
        </p:nvPicPr>
        <p:blipFill>
          <a:blip r:embed="rId2" cstate="print"/>
          <a:stretch>
            <a:fillRect/>
          </a:stretch>
        </p:blipFill>
        <p:spPr>
          <a:xfrm>
            <a:off x="1600200" y="1752600"/>
            <a:ext cx="5500726" cy="438745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772400" cy="1012823"/>
          </a:xfrm>
        </p:spPr>
        <p:txBody>
          <a:bodyPr>
            <a:normAutofit fontScale="90000"/>
          </a:bodyPr>
          <a:lstStyle/>
          <a:p>
            <a:r>
              <a:rPr lang="en-US" sz="3600" dirty="0" smtClean="0"/>
              <a:t>The various warnings signs used are:</a:t>
            </a:r>
            <a:endParaRPr lang="en-IN" sz="3600" dirty="0"/>
          </a:p>
        </p:txBody>
      </p:sp>
      <p:pic>
        <p:nvPicPr>
          <p:cNvPr id="4" name="Picture 3" descr="major.jpg"/>
          <p:cNvPicPr>
            <a:picLocks noChangeAspect="1"/>
          </p:cNvPicPr>
          <p:nvPr/>
        </p:nvPicPr>
        <p:blipFill>
          <a:blip r:embed="rId2" cstate="print"/>
          <a:stretch>
            <a:fillRect/>
          </a:stretch>
        </p:blipFill>
        <p:spPr>
          <a:xfrm>
            <a:off x="838200" y="1295400"/>
            <a:ext cx="2619375" cy="1905000"/>
          </a:xfrm>
          <a:prstGeom prst="rect">
            <a:avLst/>
          </a:prstGeom>
        </p:spPr>
      </p:pic>
      <p:pic>
        <p:nvPicPr>
          <p:cNvPr id="5" name="Picture 4" descr="side.jpg"/>
          <p:cNvPicPr>
            <a:picLocks noChangeAspect="1"/>
          </p:cNvPicPr>
          <p:nvPr/>
        </p:nvPicPr>
        <p:blipFill>
          <a:blip r:embed="rId3" cstate="print"/>
          <a:stretch>
            <a:fillRect/>
          </a:stretch>
        </p:blipFill>
        <p:spPr>
          <a:xfrm>
            <a:off x="3786181" y="1295400"/>
            <a:ext cx="2521341" cy="1562096"/>
          </a:xfrm>
          <a:prstGeom prst="rect">
            <a:avLst/>
          </a:prstGeom>
        </p:spPr>
      </p:pic>
      <p:pic>
        <p:nvPicPr>
          <p:cNvPr id="6" name="Picture 5" descr="level.jpg"/>
          <p:cNvPicPr>
            <a:picLocks noChangeAspect="1"/>
          </p:cNvPicPr>
          <p:nvPr/>
        </p:nvPicPr>
        <p:blipFill>
          <a:blip r:embed="rId4" cstate="print"/>
          <a:stretch>
            <a:fillRect/>
          </a:stretch>
        </p:blipFill>
        <p:spPr>
          <a:xfrm>
            <a:off x="6324600" y="1447800"/>
            <a:ext cx="2570738" cy="3910026"/>
          </a:xfrm>
          <a:prstGeom prst="rect">
            <a:avLst/>
          </a:prstGeom>
        </p:spPr>
      </p:pic>
      <p:pic>
        <p:nvPicPr>
          <p:cNvPr id="7" name="Picture 6" descr="school.jpg"/>
          <p:cNvPicPr>
            <a:picLocks noChangeAspect="1"/>
          </p:cNvPicPr>
          <p:nvPr/>
        </p:nvPicPr>
        <p:blipFill>
          <a:blip r:embed="rId5" cstate="print"/>
          <a:stretch>
            <a:fillRect/>
          </a:stretch>
        </p:blipFill>
        <p:spPr>
          <a:xfrm>
            <a:off x="381000" y="3429000"/>
            <a:ext cx="2362200" cy="2819400"/>
          </a:xfrm>
          <a:prstGeom prst="rect">
            <a:avLst/>
          </a:prstGeom>
        </p:spPr>
      </p:pic>
      <p:pic>
        <p:nvPicPr>
          <p:cNvPr id="8" name="Picture 7" descr="rough"/>
          <p:cNvPicPr>
            <a:picLocks noChangeAspect="1"/>
          </p:cNvPicPr>
          <p:nvPr/>
        </p:nvPicPr>
        <p:blipFill>
          <a:blip r:embed="rId6" cstate="print"/>
          <a:stretch>
            <a:fillRect/>
          </a:stretch>
        </p:blipFill>
        <p:spPr>
          <a:xfrm>
            <a:off x="3786182" y="3000372"/>
            <a:ext cx="2233618" cy="289323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071570"/>
          </a:xfrm>
        </p:spPr>
        <p:txBody>
          <a:bodyPr>
            <a:normAutofit/>
          </a:bodyPr>
          <a:lstStyle/>
          <a:p>
            <a:pPr marL="742950" indent="-742950">
              <a:buFont typeface="Wingdings" pitchFamily="2" charset="2"/>
              <a:buChar char="Ø"/>
            </a:pPr>
            <a:r>
              <a:rPr lang="en-US" sz="4000" dirty="0" smtClean="0"/>
              <a:t>Informatory sign :</a:t>
            </a:r>
            <a:endParaRPr lang="en-IN" sz="4000" dirty="0"/>
          </a:p>
        </p:txBody>
      </p:sp>
      <p:pic>
        <p:nvPicPr>
          <p:cNvPr id="4" name="Picture 3" descr="informatory_signs1.gif"/>
          <p:cNvPicPr>
            <a:picLocks noChangeAspect="1"/>
          </p:cNvPicPr>
          <p:nvPr/>
        </p:nvPicPr>
        <p:blipFill>
          <a:blip r:embed="rId2" cstate="print"/>
          <a:stretch>
            <a:fillRect/>
          </a:stretch>
        </p:blipFill>
        <p:spPr>
          <a:xfrm>
            <a:off x="0" y="1371600"/>
            <a:ext cx="9144000" cy="5029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215370" cy="5072098"/>
          </a:xfrm>
        </p:spPr>
        <p:txBody>
          <a:bodyPr>
            <a:normAutofit/>
          </a:bodyPr>
          <a:lstStyle/>
          <a:p>
            <a:pPr>
              <a:buFont typeface="Courier New" pitchFamily="49" charset="0"/>
              <a:buChar char="o"/>
            </a:pPr>
            <a:r>
              <a:rPr lang="en-US" dirty="0" smtClean="0"/>
              <a:t>   </a:t>
            </a:r>
            <a:r>
              <a:rPr lang="en-US" sz="2400" dirty="0" smtClean="0"/>
              <a:t>These are road signs used to guide road users                                               along route, inform them about destination and     distance ,and provide other information so as to    make the road travel easier and safe.              </a:t>
            </a:r>
          </a:p>
          <a:p>
            <a:pPr>
              <a:buFont typeface="Courier New" pitchFamily="49" charset="0"/>
              <a:buChar char="o"/>
            </a:pPr>
            <a:r>
              <a:rPr lang="en-US" sz="2400" dirty="0" smtClean="0"/>
              <a:t>An informatory sign usually consist of a rectangular board of specified size. In case of facility information signs, the size of rectangle shall be 800mm x 600mm for normal signs and the size of square shall be 400mm and 300mm. </a:t>
            </a:r>
            <a:endParaRPr lang="en-IN"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tination-sign-post-car-driv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14290"/>
            <a:ext cx="7772400" cy="941385"/>
          </a:xfrm>
        </p:spPr>
        <p:txBody>
          <a:bodyPr/>
          <a:lstStyle/>
          <a:p>
            <a:pPr>
              <a:buFont typeface="Wingdings" pitchFamily="2" charset="2"/>
              <a:buChar char="ü"/>
            </a:pPr>
            <a:r>
              <a:rPr lang="en-US" dirty="0" smtClean="0"/>
              <a:t> MARKINGS :</a:t>
            </a:r>
            <a:endParaRPr lang="en-IN" dirty="0"/>
          </a:p>
        </p:txBody>
      </p:sp>
      <p:sp>
        <p:nvSpPr>
          <p:cNvPr id="3" name="Subtitle 2"/>
          <p:cNvSpPr>
            <a:spLocks noGrp="1"/>
          </p:cNvSpPr>
          <p:nvPr>
            <p:ph type="subTitle" idx="1"/>
          </p:nvPr>
        </p:nvSpPr>
        <p:spPr>
          <a:xfrm>
            <a:off x="457200" y="1285836"/>
            <a:ext cx="8286808" cy="5572164"/>
          </a:xfrm>
        </p:spPr>
        <p:txBody>
          <a:bodyPr>
            <a:normAutofit/>
          </a:bodyPr>
          <a:lstStyle/>
          <a:p>
            <a:pPr>
              <a:buFont typeface="Arial" pitchFamily="34" charset="0"/>
              <a:buChar char="•"/>
            </a:pPr>
            <a:r>
              <a:rPr lang="en-US" sz="2800" dirty="0" smtClean="0"/>
              <a:t> Traffic markings are the lines, patterns, words, symbols or reflectors applied to the carriage way, curves, sides of islands or to fixed objects near the road way.</a:t>
            </a:r>
          </a:p>
          <a:p>
            <a:pPr>
              <a:buFont typeface="Arial" pitchFamily="34" charset="0"/>
              <a:buChar char="•"/>
            </a:pPr>
            <a:r>
              <a:rPr lang="en-US" sz="2800" dirty="0" smtClean="0"/>
              <a:t>The objects of the traffic marking is to warn , inform and guide the road users. They are made by using prints in contrast with colors and brightness on pavements or other background. Ordinary paints like oil paints are used for road markings.</a:t>
            </a:r>
            <a:endParaRPr lang="en-IN"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nting_road_markings-SPL.jpg"/>
          <p:cNvPicPr>
            <a:picLocks noChangeAspect="1"/>
          </p:cNvPicPr>
          <p:nvPr/>
        </p:nvPicPr>
        <p:blipFill>
          <a:blip r:embed="rId2" cstate="print"/>
          <a:stretch>
            <a:fillRect/>
          </a:stretch>
        </p:blipFill>
        <p:spPr>
          <a:xfrm>
            <a:off x="180528" y="0"/>
            <a:ext cx="9144000"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TRAFFIC CONTROL ELEMENTS</a:t>
            </a:r>
            <a:endParaRPr lang="en-US" dirty="0"/>
          </a:p>
        </p:txBody>
      </p:sp>
      <p:pic>
        <p:nvPicPr>
          <p:cNvPr id="4" name="Content Placeholder 3" descr="tokyo-traffic-control-ce-2.jpg"/>
          <p:cNvPicPr>
            <a:picLocks noGrp="1" noChangeAspect="1"/>
          </p:cNvPicPr>
          <p:nvPr>
            <p:ph sz="quarter" idx="1"/>
          </p:nvPr>
        </p:nvPicPr>
        <p:blipFill>
          <a:blip r:embed="rId2"/>
          <a:stretch>
            <a:fillRect/>
          </a:stretch>
        </p:blipFill>
        <p:spPr>
          <a:xfrm>
            <a:off x="762000" y="2138362"/>
            <a:ext cx="6858000" cy="37973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Temporary Traffic Control Zones</a:t>
            </a:r>
            <a:endParaRPr lang="en-US" dirty="0"/>
          </a:p>
        </p:txBody>
      </p:sp>
      <p:sp>
        <p:nvSpPr>
          <p:cNvPr id="3" name="Content Placeholder 2"/>
          <p:cNvSpPr>
            <a:spLocks noGrp="1"/>
          </p:cNvSpPr>
          <p:nvPr>
            <p:ph sz="quarter" idx="1"/>
          </p:nvPr>
        </p:nvSpPr>
        <p:spPr/>
        <p:txBody>
          <a:bodyPr/>
          <a:lstStyle/>
          <a:p>
            <a:r>
              <a:rPr lang="en-US" dirty="0" smtClean="0"/>
              <a:t>Most temporary traffic control zones are divided into four areas: </a:t>
            </a:r>
          </a:p>
          <a:p>
            <a:r>
              <a:rPr lang="en-US" dirty="0" smtClean="0"/>
              <a:t> Advance warning area,</a:t>
            </a:r>
          </a:p>
          <a:p>
            <a:r>
              <a:rPr lang="en-US" dirty="0" smtClean="0"/>
              <a:t> Transition area </a:t>
            </a:r>
          </a:p>
          <a:p>
            <a:r>
              <a:rPr lang="en-US" dirty="0" smtClean="0"/>
              <a:t> Activity area </a:t>
            </a:r>
          </a:p>
          <a:p>
            <a:r>
              <a:rPr lang="en-US" dirty="0" smtClean="0"/>
              <a:t> Termination area.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H:\Traffic-Ideas.jpg"/>
          <p:cNvPicPr>
            <a:picLocks noChangeAspect="1" noChangeArrowheads="1"/>
          </p:cNvPicPr>
          <p:nvPr/>
        </p:nvPicPr>
        <p:blipFill>
          <a:blip r:embed="rId2"/>
          <a:srcRect/>
          <a:stretch>
            <a:fillRect/>
          </a:stretch>
        </p:blipFill>
        <p:spPr bwMode="auto">
          <a:xfrm rot="10800000" flipV="1">
            <a:off x="0" y="0"/>
            <a:ext cx="9144000" cy="6858000"/>
          </a:xfrm>
          <a:prstGeom prst="rect">
            <a:avLst/>
          </a:prstGeom>
          <a:noFill/>
        </p:spPr>
      </p:pic>
      <p:pic>
        <p:nvPicPr>
          <p:cNvPr id="11268" name="Picture 4" descr="H:\tumblr_mndlczeTRn1rw872io2_500.jpg"/>
          <p:cNvPicPr>
            <a:picLocks noChangeAspect="1" noChangeArrowheads="1"/>
          </p:cNvPicPr>
          <p:nvPr/>
        </p:nvPicPr>
        <p:blipFill>
          <a:blip r:embed="rId3"/>
          <a:srcRect/>
          <a:stretch>
            <a:fillRect/>
          </a:stretch>
        </p:blipFill>
        <p:spPr bwMode="auto">
          <a:xfrm>
            <a:off x="-152400" y="0"/>
            <a:ext cx="92964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3000" fill="hold"/>
                                        <p:tgtEl>
                                          <p:spTgt spid="11267"/>
                                        </p:tgtEl>
                                        <p:attrNameLst>
                                          <p:attrName>ppt_w</p:attrName>
                                        </p:attrNameLst>
                                      </p:cBhvr>
                                      <p:tavLst>
                                        <p:tav tm="0" fmla="#ppt_w*sin(2.5*pi*$)">
                                          <p:val>
                                            <p:fltVal val="0"/>
                                          </p:val>
                                        </p:tav>
                                        <p:tav tm="100000">
                                          <p:val>
                                            <p:fltVal val="1"/>
                                          </p:val>
                                        </p:tav>
                                      </p:tavLst>
                                    </p:anim>
                                    <p:anim calcmode="lin" valueType="num">
                                      <p:cBhvr>
                                        <p:cTn id="8" dur="30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770" decel="100000"/>
                                        <p:tgtEl>
                                          <p:spTgt spid="11268"/>
                                        </p:tgtEl>
                                      </p:cBhvr>
                                    </p:animEffect>
                                    <p:animScale>
                                      <p:cBhvr>
                                        <p:cTn id="14" dur="770" decel="100000"/>
                                        <p:tgtEl>
                                          <p:spTgt spid="11268"/>
                                        </p:tgtEl>
                                      </p:cBhvr>
                                      <p:from x="10000" y="10000"/>
                                      <p:to x="200000" y="450000"/>
                                    </p:animScale>
                                    <p:animScale>
                                      <p:cBhvr>
                                        <p:cTn id="15" dur="1230" accel="100000" fill="hold">
                                          <p:stCondLst>
                                            <p:cond delay="770"/>
                                          </p:stCondLst>
                                        </p:cTn>
                                        <p:tgtEl>
                                          <p:spTgt spid="11268"/>
                                        </p:tgtEl>
                                      </p:cBhvr>
                                      <p:from x="200000" y="450000"/>
                                      <p:to x="100000" y="100000"/>
                                    </p:animScale>
                                    <p:set>
                                      <p:cBhvr>
                                        <p:cTn id="16" dur="770" fill="hold"/>
                                        <p:tgtEl>
                                          <p:spTgt spid="11268"/>
                                        </p:tgtEl>
                                        <p:attrNameLst>
                                          <p:attrName>ppt_x</p:attrName>
                                        </p:attrNameLst>
                                      </p:cBhvr>
                                      <p:to>
                                        <p:strVal val="(0.5)"/>
                                      </p:to>
                                    </p:set>
                                    <p:anim from="(0.5)" to="(#ppt_x)" calcmode="lin" valueType="num">
                                      <p:cBhvr>
                                        <p:cTn id="17" dur="1230" accel="100000" fill="hold">
                                          <p:stCondLst>
                                            <p:cond delay="770"/>
                                          </p:stCondLst>
                                        </p:cTn>
                                        <p:tgtEl>
                                          <p:spTgt spid="11268"/>
                                        </p:tgtEl>
                                        <p:attrNameLst>
                                          <p:attrName>ppt_x</p:attrName>
                                        </p:attrNameLst>
                                      </p:cBhvr>
                                    </p:anim>
                                    <p:set>
                                      <p:cBhvr>
                                        <p:cTn id="18" dur="770" fill="hold"/>
                                        <p:tgtEl>
                                          <p:spTgt spid="11268"/>
                                        </p:tgtEl>
                                        <p:attrNameLst>
                                          <p:attrName>ppt_y</p:attrName>
                                        </p:attrNameLst>
                                      </p:cBhvr>
                                      <p:to>
                                        <p:strVal val="(#ppt_y+0.4)"/>
                                      </p:to>
                                    </p:set>
                                    <p:anim from="(#ppt_y+0.4)" to="(#ppt_y)" calcmode="lin" valueType="num">
                                      <p:cBhvr>
                                        <p:cTn id="19" dur="1230" accel="100000" fill="hold">
                                          <p:stCondLst>
                                            <p:cond delay="770"/>
                                          </p:stCondLst>
                                        </p:cTn>
                                        <p:tgtEl>
                                          <p:spTgt spid="1126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Transportation </a:t>
            </a:r>
            <a:endParaRPr lang="en-US" dirty="0">
              <a:solidFill>
                <a:srgbClr val="0070C0"/>
              </a:solidFill>
            </a:endParaRPr>
          </a:p>
        </p:txBody>
      </p:sp>
      <p:sp>
        <p:nvSpPr>
          <p:cNvPr id="3" name="Content Placeholder 2"/>
          <p:cNvSpPr>
            <a:spLocks noGrp="1"/>
          </p:cNvSpPr>
          <p:nvPr>
            <p:ph sz="quarter" idx="1"/>
          </p:nvPr>
        </p:nvSpPr>
        <p:spPr/>
        <p:txBody>
          <a:bodyPr/>
          <a:lstStyle/>
          <a:p>
            <a:r>
              <a:rPr lang="en-US" dirty="0" smtClean="0"/>
              <a:t>The desire of people to move and their need for goods create the demand for transportation.</a:t>
            </a:r>
          </a:p>
          <a:p>
            <a:r>
              <a:rPr lang="en-US" dirty="0" smtClean="0"/>
              <a:t>People ‘s preferences in terms of time, money and comfort, and convenience</a:t>
            </a:r>
          </a:p>
          <a:p>
            <a:r>
              <a:rPr lang="en-US" dirty="0" smtClean="0"/>
              <a:t>.</a:t>
            </a:r>
            <a:endParaRPr lang="en-US" dirty="0"/>
          </a:p>
        </p:txBody>
      </p:sp>
      <p:sp>
        <p:nvSpPr>
          <p:cNvPr id="4" name="Rectangle 3"/>
          <p:cNvSpPr/>
          <p:nvPr/>
        </p:nvSpPr>
        <p:spPr>
          <a:xfrm>
            <a:off x="762000" y="3276600"/>
            <a:ext cx="7848600" cy="3046988"/>
          </a:xfrm>
          <a:prstGeom prst="rect">
            <a:avLst/>
          </a:prstGeom>
        </p:spPr>
        <p:txBody>
          <a:bodyPr wrap="square">
            <a:spAutoFit/>
          </a:bodyPr>
          <a:lstStyle/>
          <a:p>
            <a:r>
              <a:rPr lang="en-US" sz="2400" dirty="0" smtClean="0"/>
              <a:t>A review of descriptions of the scope of various committees indicates that while facility planning and design continue to be the core of the transportation engineering field, such areas as operations planning, logistics, network analysis, financing, and policy analysis are also important to civil engineers, particularly to those working in highway and urban transportation. </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Civil-Engineering-Schools.jpg"/>
          <p:cNvPicPr>
            <a:picLocks noChangeAspect="1" noChangeArrowheads="1"/>
          </p:cNvPicPr>
          <p:nvPr/>
        </p:nvPicPr>
        <p:blipFill>
          <a:blip r:embed="rId2"/>
          <a:srcRect/>
          <a:stretch>
            <a:fillRect/>
          </a:stretch>
        </p:blipFill>
        <p:spPr bwMode="auto">
          <a:xfrm>
            <a:off x="-1" y="0"/>
            <a:ext cx="2181325" cy="1447800"/>
          </a:xfrm>
          <a:prstGeom prst="rect">
            <a:avLst/>
          </a:prstGeom>
          <a:noFill/>
        </p:spPr>
      </p:pic>
      <p:pic>
        <p:nvPicPr>
          <p:cNvPr id="12291" name="Picture 3" descr="H:\civil-engineering-drawings.jpg"/>
          <p:cNvPicPr>
            <a:picLocks noChangeAspect="1" noChangeArrowheads="1"/>
          </p:cNvPicPr>
          <p:nvPr/>
        </p:nvPicPr>
        <p:blipFill>
          <a:blip r:embed="rId3"/>
          <a:srcRect/>
          <a:stretch>
            <a:fillRect/>
          </a:stretch>
        </p:blipFill>
        <p:spPr bwMode="auto">
          <a:xfrm>
            <a:off x="2133600" y="0"/>
            <a:ext cx="2857500" cy="1905000"/>
          </a:xfrm>
          <a:prstGeom prst="rect">
            <a:avLst/>
          </a:prstGeom>
          <a:noFill/>
        </p:spPr>
      </p:pic>
      <p:pic>
        <p:nvPicPr>
          <p:cNvPr id="12292" name="Picture 4" descr="H:\unusual_transportation.jpg"/>
          <p:cNvPicPr>
            <a:picLocks noChangeAspect="1" noChangeArrowheads="1"/>
          </p:cNvPicPr>
          <p:nvPr/>
        </p:nvPicPr>
        <p:blipFill>
          <a:blip r:embed="rId4"/>
          <a:srcRect/>
          <a:stretch>
            <a:fillRect/>
          </a:stretch>
        </p:blipFill>
        <p:spPr bwMode="auto">
          <a:xfrm>
            <a:off x="4953001" y="0"/>
            <a:ext cx="4191000" cy="2133600"/>
          </a:xfrm>
          <a:prstGeom prst="rect">
            <a:avLst/>
          </a:prstGeom>
          <a:noFill/>
        </p:spPr>
      </p:pic>
      <p:pic>
        <p:nvPicPr>
          <p:cNvPr id="12293" name="Picture 5" descr="H:\real2.jpg"/>
          <p:cNvPicPr>
            <a:picLocks noChangeAspect="1" noChangeArrowheads="1"/>
          </p:cNvPicPr>
          <p:nvPr/>
        </p:nvPicPr>
        <p:blipFill>
          <a:blip r:embed="rId5"/>
          <a:srcRect/>
          <a:stretch>
            <a:fillRect/>
          </a:stretch>
        </p:blipFill>
        <p:spPr bwMode="auto">
          <a:xfrm>
            <a:off x="0" y="1447800"/>
            <a:ext cx="2209800" cy="2066925"/>
          </a:xfrm>
          <a:prstGeom prst="rect">
            <a:avLst/>
          </a:prstGeom>
          <a:noFill/>
        </p:spPr>
      </p:pic>
      <p:pic>
        <p:nvPicPr>
          <p:cNvPr id="12294" name="Picture 6" descr="H:\images (1).jpg"/>
          <p:cNvPicPr>
            <a:picLocks noChangeAspect="1" noChangeArrowheads="1"/>
          </p:cNvPicPr>
          <p:nvPr/>
        </p:nvPicPr>
        <p:blipFill>
          <a:blip r:embed="rId6"/>
          <a:srcRect/>
          <a:stretch>
            <a:fillRect/>
          </a:stretch>
        </p:blipFill>
        <p:spPr bwMode="auto">
          <a:xfrm>
            <a:off x="2133600" y="1905000"/>
            <a:ext cx="2819400" cy="1762125"/>
          </a:xfrm>
          <a:prstGeom prst="rect">
            <a:avLst/>
          </a:prstGeom>
          <a:noFill/>
        </p:spPr>
      </p:pic>
      <p:pic>
        <p:nvPicPr>
          <p:cNvPr id="12295" name="Picture 7" descr="H:\ICE_to_Bombay_Indian_Railways.jpg"/>
          <p:cNvPicPr>
            <a:picLocks noChangeAspect="1" noChangeArrowheads="1"/>
          </p:cNvPicPr>
          <p:nvPr/>
        </p:nvPicPr>
        <p:blipFill>
          <a:blip r:embed="rId7" cstate="print"/>
          <a:srcRect/>
          <a:stretch>
            <a:fillRect/>
          </a:stretch>
        </p:blipFill>
        <p:spPr bwMode="auto">
          <a:xfrm>
            <a:off x="4953000" y="2133600"/>
            <a:ext cx="4191000" cy="2057400"/>
          </a:xfrm>
          <a:prstGeom prst="rect">
            <a:avLst/>
          </a:prstGeom>
          <a:noFill/>
        </p:spPr>
      </p:pic>
      <p:pic>
        <p:nvPicPr>
          <p:cNvPr id="12296" name="Picture 8" descr="H:\Husky_Terminal3_KLine_med.jpg"/>
          <p:cNvPicPr>
            <a:picLocks noChangeAspect="1" noChangeArrowheads="1"/>
          </p:cNvPicPr>
          <p:nvPr/>
        </p:nvPicPr>
        <p:blipFill>
          <a:blip r:embed="rId8" cstate="print"/>
          <a:srcRect/>
          <a:stretch>
            <a:fillRect/>
          </a:stretch>
        </p:blipFill>
        <p:spPr bwMode="auto">
          <a:xfrm>
            <a:off x="0" y="3581400"/>
            <a:ext cx="3429001" cy="3276600"/>
          </a:xfrm>
          <a:prstGeom prst="rect">
            <a:avLst/>
          </a:prstGeom>
          <a:noFill/>
        </p:spPr>
      </p:pic>
      <p:sp>
        <p:nvSpPr>
          <p:cNvPr id="10" name="Title 9"/>
          <p:cNvSpPr>
            <a:spLocks noGrp="1"/>
          </p:cNvSpPr>
          <p:nvPr>
            <p:ph type="title"/>
          </p:nvPr>
        </p:nvSpPr>
        <p:spPr/>
        <p:txBody>
          <a:bodyPr/>
          <a:lstStyle/>
          <a:p>
            <a:endParaRPr lang="en-US"/>
          </a:p>
        </p:txBody>
      </p:sp>
      <p:pic>
        <p:nvPicPr>
          <p:cNvPr id="12297" name="Picture 9" descr="H:\cruise-ship-port-grand-turk-23654262.jpg"/>
          <p:cNvPicPr>
            <a:picLocks noChangeAspect="1" noChangeArrowheads="1"/>
          </p:cNvPicPr>
          <p:nvPr/>
        </p:nvPicPr>
        <p:blipFill>
          <a:blip r:embed="rId9"/>
          <a:srcRect/>
          <a:stretch>
            <a:fillRect/>
          </a:stretch>
        </p:blipFill>
        <p:spPr bwMode="auto">
          <a:xfrm>
            <a:off x="3429000" y="4191000"/>
            <a:ext cx="3124200" cy="2667000"/>
          </a:xfrm>
          <a:prstGeom prst="rect">
            <a:avLst/>
          </a:prstGeom>
          <a:noFill/>
        </p:spPr>
      </p:pic>
      <p:pic>
        <p:nvPicPr>
          <p:cNvPr id="12298" name="Picture 10" descr="H:\1307094406.jpg"/>
          <p:cNvPicPr>
            <a:picLocks noChangeAspect="1" noChangeArrowheads="1"/>
          </p:cNvPicPr>
          <p:nvPr/>
        </p:nvPicPr>
        <p:blipFill>
          <a:blip r:embed="rId10"/>
          <a:srcRect/>
          <a:stretch>
            <a:fillRect/>
          </a:stretch>
        </p:blipFill>
        <p:spPr bwMode="auto">
          <a:xfrm>
            <a:off x="6553200" y="4191000"/>
            <a:ext cx="2590800" cy="2667000"/>
          </a:xfrm>
          <a:prstGeom prst="rect">
            <a:avLst/>
          </a:prstGeom>
          <a:noFill/>
        </p:spPr>
      </p:pic>
      <p:sp>
        <p:nvSpPr>
          <p:cNvPr id="13" name="Rectangle 12"/>
          <p:cNvSpPr/>
          <p:nvPr/>
        </p:nvSpPr>
        <p:spPr>
          <a:xfrm rot="20720252">
            <a:off x="-173243" y="2932815"/>
            <a:ext cx="941243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dirty="0" smtClean="0">
                <a:ln/>
                <a:solidFill>
                  <a:schemeClr val="accent1"/>
                </a:solidFill>
                <a:effectLst>
                  <a:innerShdw blurRad="63500" dist="50800" dir="13500000">
                    <a:prstClr val="black">
                      <a:alpha val="50000"/>
                    </a:prstClr>
                  </a:innerShdw>
                  <a:reflection blurRad="10000" stA="55000" endPos="48000" dist="500" dir="5400000" sy="-100000" algn="bl" rotWithShape="0"/>
                </a:effectLst>
              </a:rPr>
              <a:t>THANK YOU !!!!</a:t>
            </a:r>
            <a:endParaRPr lang="en-US" sz="7200" b="1" cap="all" dirty="0">
              <a:ln/>
              <a:solidFill>
                <a:schemeClr val="accent1"/>
              </a:solidFill>
              <a:effectLst>
                <a:innerShdw blurRad="63500" dist="50800" dir="13500000">
                  <a:prstClr val="black">
                    <a:alpha val="50000"/>
                  </a:prstClr>
                </a:inn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685800" y="1600200"/>
            <a:ext cx="7370452" cy="4343400"/>
          </a:xfrm>
          <a:prstGeom prst="rect">
            <a:avLst/>
          </a:prstGeom>
        </p:spPr>
      </p:pic>
      <p:sp>
        <p:nvSpPr>
          <p:cNvPr id="2" name="Title 1"/>
          <p:cNvSpPr>
            <a:spLocks noGrp="1"/>
          </p:cNvSpPr>
          <p:nvPr>
            <p:ph type="title"/>
          </p:nvPr>
        </p:nvSpPr>
        <p:spPr/>
        <p:txBody>
          <a:bodyPr/>
          <a:lstStyle/>
          <a:p>
            <a:r>
              <a:rPr lang="en-US" b="1" u="sng" dirty="0" smtClean="0">
                <a:solidFill>
                  <a:schemeClr val="tx1">
                    <a:lumMod val="95000"/>
                    <a:lumOff val="5000"/>
                  </a:schemeClr>
                </a:solidFill>
              </a:rPr>
              <a:t>Types of transportation</a:t>
            </a:r>
            <a:endParaRPr lang="en-US" b="1" u="sng" dirty="0">
              <a:solidFill>
                <a:schemeClr val="tx1">
                  <a:lumMod val="95000"/>
                  <a:lumOff val="5000"/>
                </a:schemeClr>
              </a:solidFill>
            </a:endParaRPr>
          </a:p>
        </p:txBody>
      </p:sp>
      <p:sp>
        <p:nvSpPr>
          <p:cNvPr id="3" name="Content Placeholder 2"/>
          <p:cNvSpPr>
            <a:spLocks noGrp="1"/>
          </p:cNvSpPr>
          <p:nvPr>
            <p:ph sz="quarter" idx="1"/>
          </p:nvPr>
        </p:nvSpPr>
        <p:spPr/>
        <p:txBody>
          <a:bodyPr/>
          <a:lstStyle/>
          <a:p>
            <a:r>
              <a:rPr lang="en-US" dirty="0" smtClean="0"/>
              <a:t>Road ways</a:t>
            </a:r>
          </a:p>
          <a:p>
            <a:r>
              <a:rPr lang="en-US" dirty="0" smtClean="0"/>
              <a:t>Rail ways</a:t>
            </a:r>
          </a:p>
          <a:p>
            <a:r>
              <a:rPr lang="en-US" dirty="0" smtClean="0"/>
              <a:t>Air ways </a:t>
            </a:r>
          </a:p>
          <a:p>
            <a:r>
              <a:rPr lang="en-US" dirty="0" smtClean="0"/>
              <a:t>Water ways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efficiency of a transport mode</a:t>
            </a:r>
            <a:endParaRPr lang="en-US" dirty="0">
              <a:solidFill>
                <a:srgbClr val="0070C0"/>
              </a:solidFill>
            </a:endParaRPr>
          </a:p>
        </p:txBody>
      </p:sp>
      <p:sp>
        <p:nvSpPr>
          <p:cNvPr id="3" name="Content Placeholder 2"/>
          <p:cNvSpPr>
            <a:spLocks noGrp="1"/>
          </p:cNvSpPr>
          <p:nvPr>
            <p:ph sz="quarter" idx="1"/>
          </p:nvPr>
        </p:nvSpPr>
        <p:spPr/>
        <p:txBody>
          <a:bodyPr>
            <a:normAutofit lnSpcReduction="10000"/>
          </a:bodyPr>
          <a:lstStyle/>
          <a:p>
            <a:r>
              <a:rPr lang="en-US" dirty="0" smtClean="0"/>
              <a:t>Speed</a:t>
            </a:r>
          </a:p>
          <a:p>
            <a:r>
              <a:rPr lang="en-US" dirty="0" smtClean="0"/>
              <a:t>Safety</a:t>
            </a:r>
          </a:p>
          <a:p>
            <a:r>
              <a:rPr lang="en-US" dirty="0" smtClean="0"/>
              <a:t>Adequacy</a:t>
            </a:r>
          </a:p>
          <a:p>
            <a:r>
              <a:rPr lang="en-US" dirty="0" smtClean="0"/>
              <a:t>Frequency</a:t>
            </a:r>
          </a:p>
          <a:p>
            <a:r>
              <a:rPr lang="en-US" dirty="0" smtClean="0"/>
              <a:t>Integration</a:t>
            </a:r>
          </a:p>
          <a:p>
            <a:r>
              <a:rPr lang="en-US" dirty="0" smtClean="0"/>
              <a:t>Responsibilities</a:t>
            </a:r>
          </a:p>
          <a:p>
            <a:r>
              <a:rPr lang="en-US" dirty="0" smtClean="0"/>
              <a:t>Comfort</a:t>
            </a:r>
          </a:p>
          <a:p>
            <a:r>
              <a:rPr lang="en-US" dirty="0" smtClean="0"/>
              <a:t>Cheapness</a:t>
            </a:r>
          </a:p>
          <a:p>
            <a:r>
              <a:rPr lang="en-US" dirty="0" smtClean="0"/>
              <a:t>Fuel efficiency</a:t>
            </a:r>
          </a:p>
          <a:p>
            <a:r>
              <a:rPr lang="en-US" dirty="0" smtClean="0"/>
              <a:t>Employment generation</a:t>
            </a:r>
          </a:p>
          <a:p>
            <a:r>
              <a:rPr lang="en-US" dirty="0" smtClean="0"/>
              <a:t>Travel time</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u="sng" dirty="0" smtClean="0">
                <a:solidFill>
                  <a:srgbClr val="0070C0"/>
                </a:solidFill>
              </a:rPr>
              <a:t>Elements of modes of transportation</a:t>
            </a:r>
            <a:endParaRPr lang="en-US" b="1" u="sng" dirty="0">
              <a:solidFill>
                <a:srgbClr val="0070C0"/>
              </a:solidFill>
            </a:endParaRPr>
          </a:p>
        </p:txBody>
      </p:sp>
      <p:graphicFrame>
        <p:nvGraphicFramePr>
          <p:cNvPr id="6" name="Content Placeholder 5"/>
          <p:cNvGraphicFramePr>
            <a:graphicFrameLocks noGrp="1"/>
          </p:cNvGraphicFramePr>
          <p:nvPr>
            <p:ph sz="quarter" idx="1"/>
          </p:nvPr>
        </p:nvGraphicFramePr>
        <p:xfrm>
          <a:off x="0" y="1184388"/>
          <a:ext cx="9144000" cy="567361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052643">
                <a:tc>
                  <a:txBody>
                    <a:bodyPr/>
                    <a:lstStyle/>
                    <a:p>
                      <a:r>
                        <a:rPr lang="en-US" dirty="0" smtClean="0"/>
                        <a:t>Mode of transportation</a:t>
                      </a:r>
                      <a:endParaRPr lang="en-US" dirty="0"/>
                    </a:p>
                  </a:txBody>
                  <a:tcPr/>
                </a:tc>
                <a:tc>
                  <a:txBody>
                    <a:bodyPr/>
                    <a:lstStyle/>
                    <a:p>
                      <a:r>
                        <a:rPr lang="en-US" dirty="0" smtClean="0"/>
                        <a:t>way</a:t>
                      </a:r>
                      <a:endParaRPr lang="en-US" dirty="0"/>
                    </a:p>
                  </a:txBody>
                  <a:tcPr/>
                </a:tc>
                <a:tc>
                  <a:txBody>
                    <a:bodyPr/>
                    <a:lstStyle/>
                    <a:p>
                      <a:r>
                        <a:rPr lang="en-US" dirty="0" smtClean="0"/>
                        <a:t>User</a:t>
                      </a:r>
                      <a:endParaRPr lang="en-US" dirty="0"/>
                    </a:p>
                  </a:txBody>
                  <a:tcPr/>
                </a:tc>
                <a:tc>
                  <a:txBody>
                    <a:bodyPr/>
                    <a:lstStyle/>
                    <a:p>
                      <a:r>
                        <a:rPr lang="en-US" dirty="0" smtClean="0"/>
                        <a:t>Vehicle</a:t>
                      </a:r>
                      <a:endParaRPr lang="en-US" dirty="0"/>
                    </a:p>
                  </a:txBody>
                  <a:tcPr/>
                </a:tc>
                <a:tc>
                  <a:txBody>
                    <a:bodyPr/>
                    <a:lstStyle/>
                    <a:p>
                      <a:r>
                        <a:rPr lang="en-US" dirty="0" smtClean="0"/>
                        <a:t>terminal</a:t>
                      </a:r>
                      <a:endParaRPr lang="en-US" dirty="0"/>
                    </a:p>
                  </a:txBody>
                  <a:tcPr/>
                </a:tc>
              </a:tr>
              <a:tr h="1463040">
                <a:tc>
                  <a:txBody>
                    <a:bodyPr/>
                    <a:lstStyle/>
                    <a:p>
                      <a:r>
                        <a:rPr lang="en-US" dirty="0" smtClean="0"/>
                        <a:t>Road</a:t>
                      </a:r>
                      <a:r>
                        <a:rPr lang="en-US" baseline="0" dirty="0" smtClean="0"/>
                        <a:t> ways</a:t>
                      </a:r>
                      <a:endParaRPr lang="en-US" dirty="0"/>
                    </a:p>
                  </a:txBody>
                  <a:tcPr/>
                </a:tc>
                <a:tc>
                  <a:txBody>
                    <a:bodyPr/>
                    <a:lstStyle/>
                    <a:p>
                      <a:r>
                        <a:rPr lang="en-US" dirty="0" smtClean="0"/>
                        <a:t>Roads </a:t>
                      </a:r>
                      <a:endParaRPr lang="en-US" dirty="0"/>
                    </a:p>
                  </a:txBody>
                  <a:tcPr/>
                </a:tc>
                <a:tc>
                  <a:txBody>
                    <a:bodyPr/>
                    <a:lstStyle/>
                    <a:p>
                      <a:r>
                        <a:rPr lang="en-US" dirty="0" smtClean="0"/>
                        <a:t>pedestrian,</a:t>
                      </a:r>
                      <a:r>
                        <a:rPr lang="en-US" baseline="0" dirty="0" smtClean="0"/>
                        <a:t> </a:t>
                      </a:r>
                    </a:p>
                    <a:p>
                      <a:r>
                        <a:rPr lang="en-US" baseline="0" dirty="0" smtClean="0"/>
                        <a:t>Passenger ,</a:t>
                      </a:r>
                      <a:endParaRPr lang="en-US" dirty="0"/>
                    </a:p>
                  </a:txBody>
                  <a:tcPr/>
                </a:tc>
                <a:tc>
                  <a:txBody>
                    <a:bodyPr/>
                    <a:lstStyle/>
                    <a:p>
                      <a:r>
                        <a:rPr lang="en-US" dirty="0" smtClean="0"/>
                        <a:t>Cycle, Bus, Truck,2w, 4w ,3w</a:t>
                      </a:r>
                      <a:endParaRPr lang="en-US" dirty="0"/>
                    </a:p>
                  </a:txBody>
                  <a:tcPr/>
                </a:tc>
                <a:tc>
                  <a:txBody>
                    <a:bodyPr/>
                    <a:lstStyle/>
                    <a:p>
                      <a:r>
                        <a:rPr lang="en-US" dirty="0" smtClean="0"/>
                        <a:t>Own residents,  parking</a:t>
                      </a:r>
                      <a:r>
                        <a:rPr lang="en-US" baseline="0" dirty="0" smtClean="0"/>
                        <a:t> lots, employment location</a:t>
                      </a:r>
                      <a:endParaRPr lang="en-US" dirty="0"/>
                    </a:p>
                  </a:txBody>
                  <a:tcPr/>
                </a:tc>
              </a:tr>
              <a:tr h="1052643">
                <a:tc>
                  <a:txBody>
                    <a:bodyPr/>
                    <a:lstStyle/>
                    <a:p>
                      <a:r>
                        <a:rPr lang="en-US" dirty="0" smtClean="0"/>
                        <a:t>Railways </a:t>
                      </a:r>
                      <a:endParaRPr lang="en-US" dirty="0"/>
                    </a:p>
                  </a:txBody>
                  <a:tcPr/>
                </a:tc>
                <a:tc>
                  <a:txBody>
                    <a:bodyPr/>
                    <a:lstStyle/>
                    <a:p>
                      <a:r>
                        <a:rPr lang="en-US" dirty="0" smtClean="0"/>
                        <a:t>Railway tracks</a:t>
                      </a:r>
                      <a:endParaRPr lang="en-US" dirty="0"/>
                    </a:p>
                  </a:txBody>
                  <a:tcPr/>
                </a:tc>
                <a:tc>
                  <a:txBody>
                    <a:bodyPr/>
                    <a:lstStyle/>
                    <a:p>
                      <a:r>
                        <a:rPr lang="en-US" dirty="0" smtClean="0"/>
                        <a:t>Passengers</a:t>
                      </a:r>
                      <a:r>
                        <a:rPr lang="en-US" baseline="0" dirty="0" smtClean="0"/>
                        <a:t> </a:t>
                      </a:r>
                      <a:endParaRPr lang="en-US" dirty="0"/>
                    </a:p>
                  </a:txBody>
                  <a:tcPr/>
                </a:tc>
                <a:tc>
                  <a:txBody>
                    <a:bodyPr/>
                    <a:lstStyle/>
                    <a:p>
                      <a:r>
                        <a:rPr lang="en-US" dirty="0" smtClean="0"/>
                        <a:t>Locomotives,</a:t>
                      </a:r>
                    </a:p>
                    <a:p>
                      <a:r>
                        <a:rPr lang="en-US" dirty="0" smtClean="0"/>
                        <a:t>Coaches,</a:t>
                      </a:r>
                    </a:p>
                    <a:p>
                      <a:r>
                        <a:rPr lang="en-US" dirty="0" smtClean="0"/>
                        <a:t>wagons</a:t>
                      </a:r>
                      <a:endParaRPr lang="en-US" dirty="0"/>
                    </a:p>
                  </a:txBody>
                  <a:tcPr/>
                </a:tc>
                <a:tc>
                  <a:txBody>
                    <a:bodyPr/>
                    <a:lstStyle/>
                    <a:p>
                      <a:r>
                        <a:rPr lang="en-US" dirty="0" smtClean="0"/>
                        <a:t>stations</a:t>
                      </a:r>
                      <a:endParaRPr lang="en-US" dirty="0"/>
                    </a:p>
                  </a:txBody>
                  <a:tcPr/>
                </a:tc>
              </a:tr>
              <a:tr h="1052643">
                <a:tc>
                  <a:txBody>
                    <a:bodyPr/>
                    <a:lstStyle/>
                    <a:p>
                      <a:r>
                        <a:rPr lang="en-US" dirty="0" smtClean="0"/>
                        <a:t>Water ways</a:t>
                      </a:r>
                      <a:endParaRPr lang="en-US" dirty="0"/>
                    </a:p>
                  </a:txBody>
                  <a:tcPr/>
                </a:tc>
                <a:tc>
                  <a:txBody>
                    <a:bodyPr/>
                    <a:lstStyle/>
                    <a:p>
                      <a:r>
                        <a:rPr lang="en-US" dirty="0" smtClean="0"/>
                        <a:t>Shipping</a:t>
                      </a:r>
                      <a:r>
                        <a:rPr lang="en-US" baseline="0" dirty="0" smtClean="0"/>
                        <a:t> lines</a:t>
                      </a:r>
                      <a:endParaRPr lang="en-US" dirty="0"/>
                    </a:p>
                  </a:txBody>
                  <a:tcPr/>
                </a:tc>
                <a:tc>
                  <a:txBody>
                    <a:bodyPr/>
                    <a:lstStyle/>
                    <a:p>
                      <a:r>
                        <a:rPr lang="en-US" dirty="0" smtClean="0"/>
                        <a:t>Passengers</a:t>
                      </a:r>
                      <a:endParaRPr lang="en-US" dirty="0"/>
                    </a:p>
                  </a:txBody>
                  <a:tcPr/>
                </a:tc>
                <a:tc>
                  <a:txBody>
                    <a:bodyPr/>
                    <a:lstStyle/>
                    <a:p>
                      <a:r>
                        <a:rPr lang="en-US" dirty="0" smtClean="0"/>
                        <a:t>Ships, Boats </a:t>
                      </a:r>
                      <a:endParaRPr lang="en-US" dirty="0"/>
                    </a:p>
                  </a:txBody>
                  <a:tcPr/>
                </a:tc>
                <a:tc>
                  <a:txBody>
                    <a:bodyPr/>
                    <a:lstStyle/>
                    <a:p>
                      <a:r>
                        <a:rPr lang="en-US" dirty="0" smtClean="0"/>
                        <a:t>Harbors </a:t>
                      </a:r>
                      <a:endParaRPr lang="en-US" dirty="0"/>
                    </a:p>
                  </a:txBody>
                  <a:tcPr/>
                </a:tc>
              </a:tr>
              <a:tr h="1052643">
                <a:tc>
                  <a:txBody>
                    <a:bodyPr/>
                    <a:lstStyle/>
                    <a:p>
                      <a:r>
                        <a:rPr lang="en-US" dirty="0" smtClean="0"/>
                        <a:t>Airways </a:t>
                      </a:r>
                      <a:endParaRPr lang="en-US" dirty="0"/>
                    </a:p>
                  </a:txBody>
                  <a:tcPr/>
                </a:tc>
                <a:tc>
                  <a:txBody>
                    <a:bodyPr/>
                    <a:lstStyle/>
                    <a:p>
                      <a:r>
                        <a:rPr lang="en-US" dirty="0" smtClean="0"/>
                        <a:t>Air routes </a:t>
                      </a:r>
                      <a:endParaRPr lang="en-US" dirty="0"/>
                    </a:p>
                  </a:txBody>
                  <a:tcPr/>
                </a:tc>
                <a:tc>
                  <a:txBody>
                    <a:bodyPr/>
                    <a:lstStyle/>
                    <a:p>
                      <a:r>
                        <a:rPr lang="en-US" dirty="0" smtClean="0"/>
                        <a:t>Passengers</a:t>
                      </a:r>
                      <a:endParaRPr lang="en-US" dirty="0"/>
                    </a:p>
                  </a:txBody>
                  <a:tcPr/>
                </a:tc>
                <a:tc>
                  <a:txBody>
                    <a:bodyPr/>
                    <a:lstStyle/>
                    <a:p>
                      <a:r>
                        <a:rPr lang="en-US" dirty="0" smtClean="0"/>
                        <a:t>Aircrafts </a:t>
                      </a:r>
                      <a:endParaRPr lang="en-US" dirty="0"/>
                    </a:p>
                  </a:txBody>
                  <a:tcPr/>
                </a:tc>
                <a:tc>
                  <a:txBody>
                    <a:bodyPr/>
                    <a:lstStyle/>
                    <a:p>
                      <a:r>
                        <a:rPr lang="en-US" dirty="0" smtClean="0"/>
                        <a:t>airports</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rPr>
              <a:t>Effect of well developed road network on the development of the country.</a:t>
            </a:r>
            <a:endParaRPr lang="en-US" b="1" u="sng" dirty="0">
              <a:solidFill>
                <a:srgbClr val="0070C0"/>
              </a:solidFill>
            </a:endParaRPr>
          </a:p>
        </p:txBody>
      </p:sp>
      <p:sp>
        <p:nvSpPr>
          <p:cNvPr id="3" name="Content Placeholder 2"/>
          <p:cNvSpPr>
            <a:spLocks noGrp="1"/>
          </p:cNvSpPr>
          <p:nvPr>
            <p:ph sz="quarter" idx="1"/>
          </p:nvPr>
        </p:nvSpPr>
        <p:spPr/>
        <p:txBody>
          <a:bodyPr/>
          <a:lstStyle/>
          <a:p>
            <a:pPr algn="just"/>
            <a:r>
              <a:rPr lang="en-US" dirty="0" smtClean="0"/>
              <a:t>Well developed road network provides mass and rapid transportation of passengers and goods.</a:t>
            </a:r>
          </a:p>
          <a:p>
            <a:pPr algn="just"/>
            <a:r>
              <a:rPr lang="en-US" dirty="0" smtClean="0"/>
              <a:t>People of country make faster, safer and comfortable journey from one place to another.</a:t>
            </a:r>
          </a:p>
          <a:p>
            <a:pPr algn="just"/>
            <a:r>
              <a:rPr lang="en-US" dirty="0" smtClean="0"/>
              <a:t>Connectivity make exposure to urban and well developed area.</a:t>
            </a:r>
          </a:p>
          <a:p>
            <a:pPr algn="just"/>
            <a:r>
              <a:rPr lang="en-US" dirty="0" smtClean="0"/>
              <a:t>Industries and other employment sectors will grow due to availability of good employers.</a:t>
            </a:r>
          </a:p>
          <a:p>
            <a:pPr algn="just"/>
            <a:r>
              <a:rPr lang="en-US" dirty="0" smtClean="0"/>
              <a:t>Employers living standard increases by good absorbent.</a:t>
            </a:r>
          </a:p>
          <a:p>
            <a:pPr algn="just"/>
            <a:r>
              <a:rPr lang="en-US" dirty="0" smtClean="0"/>
              <a:t>The raw materials and finished goods can be transported easily, safely and faster.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2189</Words>
  <Application>Microsoft Office PowerPoint</Application>
  <PresentationFormat>On-screen Show (4:3)</PresentationFormat>
  <Paragraphs>214</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1" baseType="lpstr">
      <vt:lpstr>Oriel</vt:lpstr>
      <vt:lpstr>VADODARA INSTITUTE OF ENGINEERING  Institute Code : 080</vt:lpstr>
      <vt:lpstr>TRANSPORTATION  ENGINEERING</vt:lpstr>
      <vt:lpstr>Slide 3</vt:lpstr>
      <vt:lpstr>INTRODUCTION</vt:lpstr>
      <vt:lpstr>Transportation </vt:lpstr>
      <vt:lpstr>Types of transportation</vt:lpstr>
      <vt:lpstr>The efficiency of a transport mode</vt:lpstr>
      <vt:lpstr>Elements of modes of transportation</vt:lpstr>
      <vt:lpstr>Effect of well developed road network on the development of the country.</vt:lpstr>
      <vt:lpstr>Road ways</vt:lpstr>
      <vt:lpstr>Road development in India</vt:lpstr>
      <vt:lpstr>Classification of roads according to position in national network of roads</vt:lpstr>
      <vt:lpstr>Slide 13</vt:lpstr>
      <vt:lpstr>Advantages of road ways</vt:lpstr>
      <vt:lpstr>Disadvantages of roadways</vt:lpstr>
      <vt:lpstr>Railways</vt:lpstr>
      <vt:lpstr>Slide 17</vt:lpstr>
      <vt:lpstr>Advantages  of railways</vt:lpstr>
      <vt:lpstr>Disadvantages of railways </vt:lpstr>
      <vt:lpstr>Slide 20</vt:lpstr>
      <vt:lpstr>Water ways </vt:lpstr>
      <vt:lpstr>Advantages of waterways </vt:lpstr>
      <vt:lpstr>Disadvantages of waterways </vt:lpstr>
      <vt:lpstr>Slide 24</vt:lpstr>
      <vt:lpstr>Air ways</vt:lpstr>
      <vt:lpstr>Advantages of airways</vt:lpstr>
      <vt:lpstr>Disadvantages of airways</vt:lpstr>
      <vt:lpstr>Slide 28</vt:lpstr>
      <vt:lpstr>Traffic engineering (transportation) </vt:lpstr>
      <vt:lpstr>Traffic engineering</vt:lpstr>
      <vt:lpstr>Traffic engineering is closely associated with other disciplines:  </vt:lpstr>
      <vt:lpstr>Objectives of Traffic Engineer</vt:lpstr>
      <vt:lpstr>Slide 33</vt:lpstr>
      <vt:lpstr>Purpose of study of traffic volume:</vt:lpstr>
      <vt:lpstr>Traffic controlling devices :</vt:lpstr>
      <vt:lpstr>Road signs:</vt:lpstr>
      <vt:lpstr>Regulators or mandatory signs :</vt:lpstr>
      <vt:lpstr>B. Prohibitory signs :</vt:lpstr>
      <vt:lpstr>C. Speed limit and vehicle control signs:</vt:lpstr>
      <vt:lpstr>D. No parking, no stopping signs:</vt:lpstr>
      <vt:lpstr>The various warnings signs used are:</vt:lpstr>
      <vt:lpstr>Informatory sign :</vt:lpstr>
      <vt:lpstr>Slide 43</vt:lpstr>
      <vt:lpstr>Slide 44</vt:lpstr>
      <vt:lpstr> MARKINGS :</vt:lpstr>
      <vt:lpstr>Slide 46</vt:lpstr>
      <vt:lpstr>TRAFFIC CONTROL ELEMENTS</vt:lpstr>
      <vt:lpstr>Components of Temporary Traffic Control Zones</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ENGINEERING</dc:title>
  <dc:creator>DELL 5110</dc:creator>
  <cp:lastModifiedBy>dhartisoni</cp:lastModifiedBy>
  <cp:revision>67</cp:revision>
  <dcterms:created xsi:type="dcterms:W3CDTF">2013-09-16T16:53:00Z</dcterms:created>
  <dcterms:modified xsi:type="dcterms:W3CDTF">2013-12-26T06:29:24Z</dcterms:modified>
</cp:coreProperties>
</file>